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1"/>
  </p:sldMasterIdLst>
  <p:sldIdLst>
    <p:sldId id="256" r:id="rId2"/>
  </p:sldIdLst>
  <p:sldSz cx="41148000" cy="32004000"/>
  <p:notesSz cx="6858000" cy="9144000"/>
  <p:defaultTextStyle>
    <a:defPPr>
      <a:defRPr lang="en-US"/>
    </a:defPPr>
    <a:lvl1pPr marL="0" algn="l" defTabSz="2089555" rtl="0" eaLnBrk="1" latinLnBrk="0" hangingPunct="1">
      <a:defRPr sz="8200" kern="1200">
        <a:solidFill>
          <a:schemeClr val="tx1"/>
        </a:solidFill>
        <a:latin typeface="+mn-lt"/>
        <a:ea typeface="+mn-ea"/>
        <a:cs typeface="+mn-cs"/>
      </a:defRPr>
    </a:lvl1pPr>
    <a:lvl2pPr marL="2089555" algn="l" defTabSz="2089555" rtl="0" eaLnBrk="1" latinLnBrk="0" hangingPunct="1">
      <a:defRPr sz="8200" kern="1200">
        <a:solidFill>
          <a:schemeClr val="tx1"/>
        </a:solidFill>
        <a:latin typeface="+mn-lt"/>
        <a:ea typeface="+mn-ea"/>
        <a:cs typeface="+mn-cs"/>
      </a:defRPr>
    </a:lvl2pPr>
    <a:lvl3pPr marL="4179105" algn="l" defTabSz="2089555" rtl="0" eaLnBrk="1" latinLnBrk="0" hangingPunct="1">
      <a:defRPr sz="8200" kern="1200">
        <a:solidFill>
          <a:schemeClr val="tx1"/>
        </a:solidFill>
        <a:latin typeface="+mn-lt"/>
        <a:ea typeface="+mn-ea"/>
        <a:cs typeface="+mn-cs"/>
      </a:defRPr>
    </a:lvl3pPr>
    <a:lvl4pPr marL="6268660" algn="l" defTabSz="2089555" rtl="0" eaLnBrk="1" latinLnBrk="0" hangingPunct="1">
      <a:defRPr sz="8200" kern="1200">
        <a:solidFill>
          <a:schemeClr val="tx1"/>
        </a:solidFill>
        <a:latin typeface="+mn-lt"/>
        <a:ea typeface="+mn-ea"/>
        <a:cs typeface="+mn-cs"/>
      </a:defRPr>
    </a:lvl4pPr>
    <a:lvl5pPr marL="8358211" algn="l" defTabSz="2089555" rtl="0" eaLnBrk="1" latinLnBrk="0" hangingPunct="1">
      <a:defRPr sz="8200" kern="1200">
        <a:solidFill>
          <a:schemeClr val="tx1"/>
        </a:solidFill>
        <a:latin typeface="+mn-lt"/>
        <a:ea typeface="+mn-ea"/>
        <a:cs typeface="+mn-cs"/>
      </a:defRPr>
    </a:lvl5pPr>
    <a:lvl6pPr marL="10447766" algn="l" defTabSz="2089555" rtl="0" eaLnBrk="1" latinLnBrk="0" hangingPunct="1">
      <a:defRPr sz="8200" kern="1200">
        <a:solidFill>
          <a:schemeClr val="tx1"/>
        </a:solidFill>
        <a:latin typeface="+mn-lt"/>
        <a:ea typeface="+mn-ea"/>
        <a:cs typeface="+mn-cs"/>
      </a:defRPr>
    </a:lvl6pPr>
    <a:lvl7pPr marL="12537320" algn="l" defTabSz="2089555" rtl="0" eaLnBrk="1" latinLnBrk="0" hangingPunct="1">
      <a:defRPr sz="8200" kern="1200">
        <a:solidFill>
          <a:schemeClr val="tx1"/>
        </a:solidFill>
        <a:latin typeface="+mn-lt"/>
        <a:ea typeface="+mn-ea"/>
        <a:cs typeface="+mn-cs"/>
      </a:defRPr>
    </a:lvl7pPr>
    <a:lvl8pPr marL="14626875" algn="l" defTabSz="2089555" rtl="0" eaLnBrk="1" latinLnBrk="0" hangingPunct="1">
      <a:defRPr sz="8200" kern="1200">
        <a:solidFill>
          <a:schemeClr val="tx1"/>
        </a:solidFill>
        <a:latin typeface="+mn-lt"/>
        <a:ea typeface="+mn-ea"/>
        <a:cs typeface="+mn-cs"/>
      </a:defRPr>
    </a:lvl8pPr>
    <a:lvl9pPr marL="16716426" algn="l" defTabSz="2089555" rtl="0" eaLnBrk="1" latinLnBrk="0" hangingPunct="1">
      <a:defRPr sz="8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72" autoAdjust="0"/>
  </p:normalViewPr>
  <p:slideViewPr>
    <p:cSldViewPr snapToGrid="0" snapToObjects="1">
      <p:cViewPr>
        <p:scale>
          <a:sx n="50" d="100"/>
          <a:sy n="50" d="100"/>
        </p:scale>
        <p:origin x="-560" y="1504"/>
      </p:cViewPr>
      <p:guideLst>
        <p:guide orient="horz" pos="10080"/>
        <p:guide pos="129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86100" y="9941990"/>
            <a:ext cx="34975800" cy="6860117"/>
          </a:xfrm>
        </p:spPr>
        <p:txBody>
          <a:bodyPr/>
          <a:lstStyle/>
          <a:p>
            <a:r>
              <a:rPr lang="en-US" smtClean="0"/>
              <a:t>Click to edit Master title style</a:t>
            </a:r>
            <a:endParaRPr lang="en-US"/>
          </a:p>
        </p:txBody>
      </p:sp>
      <p:sp>
        <p:nvSpPr>
          <p:cNvPr id="3" name="Subtitle 2"/>
          <p:cNvSpPr>
            <a:spLocks noGrp="1"/>
          </p:cNvSpPr>
          <p:nvPr>
            <p:ph type="subTitle" idx="1"/>
          </p:nvPr>
        </p:nvSpPr>
        <p:spPr>
          <a:xfrm>
            <a:off x="6172200" y="18135600"/>
            <a:ext cx="28803600" cy="8178800"/>
          </a:xfrm>
        </p:spPr>
        <p:txBody>
          <a:bodyPr/>
          <a:lstStyle>
            <a:lvl1pPr marL="0" indent="0" algn="ctr">
              <a:buNone/>
              <a:defRPr>
                <a:solidFill>
                  <a:schemeClr val="tx1">
                    <a:tint val="75000"/>
                  </a:schemeClr>
                </a:solidFill>
              </a:defRPr>
            </a:lvl1pPr>
            <a:lvl2pPr marL="2089555" indent="0" algn="ctr">
              <a:buNone/>
              <a:defRPr>
                <a:solidFill>
                  <a:schemeClr val="tx1">
                    <a:tint val="75000"/>
                  </a:schemeClr>
                </a:solidFill>
              </a:defRPr>
            </a:lvl2pPr>
            <a:lvl3pPr marL="4179105" indent="0" algn="ctr">
              <a:buNone/>
              <a:defRPr>
                <a:solidFill>
                  <a:schemeClr val="tx1">
                    <a:tint val="75000"/>
                  </a:schemeClr>
                </a:solidFill>
              </a:defRPr>
            </a:lvl3pPr>
            <a:lvl4pPr marL="6268660" indent="0" algn="ctr">
              <a:buNone/>
              <a:defRPr>
                <a:solidFill>
                  <a:schemeClr val="tx1">
                    <a:tint val="75000"/>
                  </a:schemeClr>
                </a:solidFill>
              </a:defRPr>
            </a:lvl4pPr>
            <a:lvl5pPr marL="8358211" indent="0" algn="ctr">
              <a:buNone/>
              <a:defRPr>
                <a:solidFill>
                  <a:schemeClr val="tx1">
                    <a:tint val="75000"/>
                  </a:schemeClr>
                </a:solidFill>
              </a:defRPr>
            </a:lvl5pPr>
            <a:lvl6pPr marL="10447766" indent="0" algn="ctr">
              <a:buNone/>
              <a:defRPr>
                <a:solidFill>
                  <a:schemeClr val="tx1">
                    <a:tint val="75000"/>
                  </a:schemeClr>
                </a:solidFill>
              </a:defRPr>
            </a:lvl6pPr>
            <a:lvl7pPr marL="12537320" indent="0" algn="ctr">
              <a:buNone/>
              <a:defRPr>
                <a:solidFill>
                  <a:schemeClr val="tx1">
                    <a:tint val="75000"/>
                  </a:schemeClr>
                </a:solidFill>
              </a:defRPr>
            </a:lvl7pPr>
            <a:lvl8pPr marL="14626875" indent="0" algn="ctr">
              <a:buNone/>
              <a:defRPr>
                <a:solidFill>
                  <a:schemeClr val="tx1">
                    <a:tint val="75000"/>
                  </a:schemeClr>
                </a:solidFill>
              </a:defRPr>
            </a:lvl8pPr>
            <a:lvl9pPr marL="16716426"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54ED01-E2A0-4C1E-8E21-014B99041579}" type="slidenum">
              <a:rPr lang="en-US" smtClean="0"/>
              <a:pPr/>
              <a:t>‹#›</a:t>
            </a:fld>
            <a:endParaRPr lang="en-US"/>
          </a:p>
        </p:txBody>
      </p:sp>
    </p:spTree>
    <p:extLst>
      <p:ext uri="{BB962C8B-B14F-4D97-AF65-F5344CB8AC3E}">
        <p14:creationId xmlns:p14="http://schemas.microsoft.com/office/powerpoint/2010/main" val="2788959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791799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832300" y="1281651"/>
            <a:ext cx="9258300" cy="2730711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057400" y="1281651"/>
            <a:ext cx="27089100" cy="273071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499142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508412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250409" y="20565540"/>
            <a:ext cx="34975800" cy="6356350"/>
          </a:xfrm>
        </p:spPr>
        <p:txBody>
          <a:bodyPr anchor="t"/>
          <a:lstStyle>
            <a:lvl1pPr algn="l">
              <a:defRPr sz="18300" b="1" cap="all"/>
            </a:lvl1pPr>
          </a:lstStyle>
          <a:p>
            <a:r>
              <a:rPr lang="en-US" smtClean="0"/>
              <a:t>Click to edit Master title style</a:t>
            </a:r>
            <a:endParaRPr lang="en-US"/>
          </a:p>
        </p:txBody>
      </p:sp>
      <p:sp>
        <p:nvSpPr>
          <p:cNvPr id="3" name="Text Placeholder 2"/>
          <p:cNvSpPr>
            <a:spLocks noGrp="1"/>
          </p:cNvSpPr>
          <p:nvPr>
            <p:ph type="body" idx="1"/>
          </p:nvPr>
        </p:nvSpPr>
        <p:spPr>
          <a:xfrm>
            <a:off x="3250409" y="13564668"/>
            <a:ext cx="34975800" cy="7000873"/>
          </a:xfrm>
        </p:spPr>
        <p:txBody>
          <a:bodyPr anchor="b"/>
          <a:lstStyle>
            <a:lvl1pPr marL="0" indent="0">
              <a:buNone/>
              <a:defRPr sz="9100">
                <a:solidFill>
                  <a:schemeClr val="tx1">
                    <a:tint val="75000"/>
                  </a:schemeClr>
                </a:solidFill>
              </a:defRPr>
            </a:lvl1pPr>
            <a:lvl2pPr marL="2089555" indent="0">
              <a:buNone/>
              <a:defRPr sz="8200">
                <a:solidFill>
                  <a:schemeClr val="tx1">
                    <a:tint val="75000"/>
                  </a:schemeClr>
                </a:solidFill>
              </a:defRPr>
            </a:lvl2pPr>
            <a:lvl3pPr marL="4179105" indent="0">
              <a:buNone/>
              <a:defRPr sz="7300">
                <a:solidFill>
                  <a:schemeClr val="tx1">
                    <a:tint val="75000"/>
                  </a:schemeClr>
                </a:solidFill>
              </a:defRPr>
            </a:lvl3pPr>
            <a:lvl4pPr marL="6268660" indent="0">
              <a:buNone/>
              <a:defRPr sz="6400">
                <a:solidFill>
                  <a:schemeClr val="tx1">
                    <a:tint val="75000"/>
                  </a:schemeClr>
                </a:solidFill>
              </a:defRPr>
            </a:lvl4pPr>
            <a:lvl5pPr marL="8358211" indent="0">
              <a:buNone/>
              <a:defRPr sz="6400">
                <a:solidFill>
                  <a:schemeClr val="tx1">
                    <a:tint val="75000"/>
                  </a:schemeClr>
                </a:solidFill>
              </a:defRPr>
            </a:lvl5pPr>
            <a:lvl6pPr marL="10447766" indent="0">
              <a:buNone/>
              <a:defRPr sz="6400">
                <a:solidFill>
                  <a:schemeClr val="tx1">
                    <a:tint val="75000"/>
                  </a:schemeClr>
                </a:solidFill>
              </a:defRPr>
            </a:lvl6pPr>
            <a:lvl7pPr marL="12537320" indent="0">
              <a:buNone/>
              <a:defRPr sz="6400">
                <a:solidFill>
                  <a:schemeClr val="tx1">
                    <a:tint val="75000"/>
                  </a:schemeClr>
                </a:solidFill>
              </a:defRPr>
            </a:lvl7pPr>
            <a:lvl8pPr marL="14626875" indent="0">
              <a:buNone/>
              <a:defRPr sz="6400">
                <a:solidFill>
                  <a:schemeClr val="tx1">
                    <a:tint val="75000"/>
                  </a:schemeClr>
                </a:solidFill>
              </a:defRPr>
            </a:lvl8pPr>
            <a:lvl9pPr marL="16716426"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D642E9-A29C-E742-90FC-49F6D9CF945B}"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905049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057400" y="7467607"/>
            <a:ext cx="18173700" cy="21121161"/>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0916900" y="7467607"/>
            <a:ext cx="18173700" cy="21121161"/>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2119837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57400" y="7163861"/>
            <a:ext cx="18180846" cy="2985556"/>
          </a:xfrm>
        </p:spPr>
        <p:txBody>
          <a:bodyPr anchor="b"/>
          <a:lstStyle>
            <a:lvl1pPr marL="0" indent="0">
              <a:buNone/>
              <a:defRPr sz="11000" b="1"/>
            </a:lvl1pPr>
            <a:lvl2pPr marL="2089555" indent="0">
              <a:buNone/>
              <a:defRPr sz="9100" b="1"/>
            </a:lvl2pPr>
            <a:lvl3pPr marL="4179105" indent="0">
              <a:buNone/>
              <a:defRPr sz="8200" b="1"/>
            </a:lvl3pPr>
            <a:lvl4pPr marL="6268660" indent="0">
              <a:buNone/>
              <a:defRPr sz="7300" b="1"/>
            </a:lvl4pPr>
            <a:lvl5pPr marL="8358211" indent="0">
              <a:buNone/>
              <a:defRPr sz="7300" b="1"/>
            </a:lvl5pPr>
            <a:lvl6pPr marL="10447766" indent="0">
              <a:buNone/>
              <a:defRPr sz="7300" b="1"/>
            </a:lvl6pPr>
            <a:lvl7pPr marL="12537320" indent="0">
              <a:buNone/>
              <a:defRPr sz="7300" b="1"/>
            </a:lvl7pPr>
            <a:lvl8pPr marL="14626875" indent="0">
              <a:buNone/>
              <a:defRPr sz="7300" b="1"/>
            </a:lvl8pPr>
            <a:lvl9pPr marL="16716426"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2057400" y="10149417"/>
            <a:ext cx="18180846" cy="18439344"/>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902619" y="7163861"/>
            <a:ext cx="18187988" cy="2985556"/>
          </a:xfrm>
        </p:spPr>
        <p:txBody>
          <a:bodyPr anchor="b"/>
          <a:lstStyle>
            <a:lvl1pPr marL="0" indent="0">
              <a:buNone/>
              <a:defRPr sz="11000" b="1"/>
            </a:lvl1pPr>
            <a:lvl2pPr marL="2089555" indent="0">
              <a:buNone/>
              <a:defRPr sz="9100" b="1"/>
            </a:lvl2pPr>
            <a:lvl3pPr marL="4179105" indent="0">
              <a:buNone/>
              <a:defRPr sz="8200" b="1"/>
            </a:lvl3pPr>
            <a:lvl4pPr marL="6268660" indent="0">
              <a:buNone/>
              <a:defRPr sz="7300" b="1"/>
            </a:lvl4pPr>
            <a:lvl5pPr marL="8358211" indent="0">
              <a:buNone/>
              <a:defRPr sz="7300" b="1"/>
            </a:lvl5pPr>
            <a:lvl6pPr marL="10447766" indent="0">
              <a:buNone/>
              <a:defRPr sz="7300" b="1"/>
            </a:lvl6pPr>
            <a:lvl7pPr marL="12537320" indent="0">
              <a:buNone/>
              <a:defRPr sz="7300" b="1"/>
            </a:lvl7pPr>
            <a:lvl8pPr marL="14626875" indent="0">
              <a:buNone/>
              <a:defRPr sz="7300" b="1"/>
            </a:lvl8pPr>
            <a:lvl9pPr marL="16716426"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20902619" y="10149417"/>
            <a:ext cx="18187988" cy="18439344"/>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D642E9-A29C-E742-90FC-49F6D9CF945B}" type="datetimeFigureOut">
              <a:rPr lang="en-US" smtClean="0"/>
              <a:t>7/29/15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1197404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D642E9-A29C-E742-90FC-49F6D9CF945B}" type="datetimeFigureOut">
              <a:rPr lang="en-US" smtClean="0"/>
              <a:t>7/29/15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3566877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D642E9-A29C-E742-90FC-49F6D9CF945B}" type="datetimeFigureOut">
              <a:rPr lang="en-US" smtClean="0"/>
              <a:t>7/29/15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4245962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57407" y="1274233"/>
            <a:ext cx="13537409" cy="5422900"/>
          </a:xfrm>
        </p:spPr>
        <p:txBody>
          <a:bodyPr anchor="b"/>
          <a:lstStyle>
            <a:lvl1pPr algn="l">
              <a:defRPr sz="9100" b="1"/>
            </a:lvl1pPr>
          </a:lstStyle>
          <a:p>
            <a:r>
              <a:rPr lang="en-US" smtClean="0"/>
              <a:t>Click to edit Master title style</a:t>
            </a:r>
            <a:endParaRPr lang="en-US"/>
          </a:p>
        </p:txBody>
      </p:sp>
      <p:sp>
        <p:nvSpPr>
          <p:cNvPr id="3" name="Content Placeholder 2"/>
          <p:cNvSpPr>
            <a:spLocks noGrp="1"/>
          </p:cNvSpPr>
          <p:nvPr>
            <p:ph idx="1"/>
          </p:nvPr>
        </p:nvSpPr>
        <p:spPr>
          <a:xfrm>
            <a:off x="16087725" y="1274241"/>
            <a:ext cx="23002875" cy="27314527"/>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57407" y="6697141"/>
            <a:ext cx="13537409" cy="21891627"/>
          </a:xfrm>
        </p:spPr>
        <p:txBody>
          <a:bodyPr/>
          <a:lstStyle>
            <a:lvl1pPr marL="0" indent="0">
              <a:buNone/>
              <a:defRPr sz="6400"/>
            </a:lvl1pPr>
            <a:lvl2pPr marL="2089555" indent="0">
              <a:buNone/>
              <a:defRPr sz="5500"/>
            </a:lvl2pPr>
            <a:lvl3pPr marL="4179105" indent="0">
              <a:buNone/>
              <a:defRPr sz="4600"/>
            </a:lvl3pPr>
            <a:lvl4pPr marL="6268660" indent="0">
              <a:buNone/>
              <a:defRPr sz="4100"/>
            </a:lvl4pPr>
            <a:lvl5pPr marL="8358211" indent="0">
              <a:buNone/>
              <a:defRPr sz="4100"/>
            </a:lvl5pPr>
            <a:lvl6pPr marL="10447766" indent="0">
              <a:buNone/>
              <a:defRPr sz="4100"/>
            </a:lvl6pPr>
            <a:lvl7pPr marL="12537320" indent="0">
              <a:buNone/>
              <a:defRPr sz="4100"/>
            </a:lvl7pPr>
            <a:lvl8pPr marL="14626875" indent="0">
              <a:buNone/>
              <a:defRPr sz="4100"/>
            </a:lvl8pPr>
            <a:lvl9pPr marL="16716426"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54ED01-E2A0-4C1E-8E21-014B99041579}" type="slidenum">
              <a:rPr lang="en-US" smtClean="0"/>
              <a:pPr/>
              <a:t>‹#›</a:t>
            </a:fld>
            <a:endParaRPr lang="en-US" dirty="0"/>
          </a:p>
        </p:txBody>
      </p:sp>
    </p:spTree>
    <p:extLst>
      <p:ext uri="{BB962C8B-B14F-4D97-AF65-F5344CB8AC3E}">
        <p14:creationId xmlns:p14="http://schemas.microsoft.com/office/powerpoint/2010/main" val="2712653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65296" y="22402800"/>
            <a:ext cx="24688800" cy="2644777"/>
          </a:xfrm>
        </p:spPr>
        <p:txBody>
          <a:bodyPr anchor="b"/>
          <a:lstStyle>
            <a:lvl1pPr algn="l">
              <a:defRPr sz="9100" b="1"/>
            </a:lvl1pPr>
          </a:lstStyle>
          <a:p>
            <a:r>
              <a:rPr lang="en-US" smtClean="0"/>
              <a:t>Click to edit Master title style</a:t>
            </a:r>
            <a:endParaRPr lang="en-US"/>
          </a:p>
        </p:txBody>
      </p:sp>
      <p:sp>
        <p:nvSpPr>
          <p:cNvPr id="3" name="Picture Placeholder 2"/>
          <p:cNvSpPr>
            <a:spLocks noGrp="1"/>
          </p:cNvSpPr>
          <p:nvPr>
            <p:ph type="pic" idx="1"/>
          </p:nvPr>
        </p:nvSpPr>
        <p:spPr>
          <a:xfrm>
            <a:off x="8065296" y="2859617"/>
            <a:ext cx="24688800" cy="19202400"/>
          </a:xfrm>
        </p:spPr>
        <p:txBody>
          <a:bodyPr/>
          <a:lstStyle>
            <a:lvl1pPr marL="0" indent="0">
              <a:buNone/>
              <a:defRPr sz="14600"/>
            </a:lvl1pPr>
            <a:lvl2pPr marL="2089555" indent="0">
              <a:buNone/>
              <a:defRPr sz="12800"/>
            </a:lvl2pPr>
            <a:lvl3pPr marL="4179105" indent="0">
              <a:buNone/>
              <a:defRPr sz="11000"/>
            </a:lvl3pPr>
            <a:lvl4pPr marL="6268660" indent="0">
              <a:buNone/>
              <a:defRPr sz="9100"/>
            </a:lvl4pPr>
            <a:lvl5pPr marL="8358211" indent="0">
              <a:buNone/>
              <a:defRPr sz="9100"/>
            </a:lvl5pPr>
            <a:lvl6pPr marL="10447766" indent="0">
              <a:buNone/>
              <a:defRPr sz="9100"/>
            </a:lvl6pPr>
            <a:lvl7pPr marL="12537320" indent="0">
              <a:buNone/>
              <a:defRPr sz="9100"/>
            </a:lvl7pPr>
            <a:lvl8pPr marL="14626875" indent="0">
              <a:buNone/>
              <a:defRPr sz="9100"/>
            </a:lvl8pPr>
            <a:lvl9pPr marL="16716426" indent="0">
              <a:buNone/>
              <a:defRPr sz="9100"/>
            </a:lvl9pPr>
          </a:lstStyle>
          <a:p>
            <a:endParaRPr lang="en-US"/>
          </a:p>
        </p:txBody>
      </p:sp>
      <p:sp>
        <p:nvSpPr>
          <p:cNvPr id="4" name="Text Placeholder 3"/>
          <p:cNvSpPr>
            <a:spLocks noGrp="1"/>
          </p:cNvSpPr>
          <p:nvPr>
            <p:ph type="body" sz="half" idx="2"/>
          </p:nvPr>
        </p:nvSpPr>
        <p:spPr>
          <a:xfrm>
            <a:off x="8065296" y="25047577"/>
            <a:ext cx="24688800" cy="3756023"/>
          </a:xfrm>
        </p:spPr>
        <p:txBody>
          <a:bodyPr/>
          <a:lstStyle>
            <a:lvl1pPr marL="0" indent="0">
              <a:buNone/>
              <a:defRPr sz="6400"/>
            </a:lvl1pPr>
            <a:lvl2pPr marL="2089555" indent="0">
              <a:buNone/>
              <a:defRPr sz="5500"/>
            </a:lvl2pPr>
            <a:lvl3pPr marL="4179105" indent="0">
              <a:buNone/>
              <a:defRPr sz="4600"/>
            </a:lvl3pPr>
            <a:lvl4pPr marL="6268660" indent="0">
              <a:buNone/>
              <a:defRPr sz="4100"/>
            </a:lvl4pPr>
            <a:lvl5pPr marL="8358211" indent="0">
              <a:buNone/>
              <a:defRPr sz="4100"/>
            </a:lvl5pPr>
            <a:lvl6pPr marL="10447766" indent="0">
              <a:buNone/>
              <a:defRPr sz="4100"/>
            </a:lvl6pPr>
            <a:lvl7pPr marL="12537320" indent="0">
              <a:buNone/>
              <a:defRPr sz="4100"/>
            </a:lvl7pPr>
            <a:lvl8pPr marL="14626875" indent="0">
              <a:buNone/>
              <a:defRPr sz="4100"/>
            </a:lvl8pPr>
            <a:lvl9pPr marL="16716426"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D642E9-A29C-E742-90FC-49F6D9CF945B}"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218EC4-2E76-E942-8553-C0CF79C25742}" type="slidenum">
              <a:rPr lang="en-US" smtClean="0"/>
              <a:t>‹#›</a:t>
            </a:fld>
            <a:endParaRPr lang="en-US"/>
          </a:p>
        </p:txBody>
      </p:sp>
    </p:spTree>
    <p:extLst>
      <p:ext uri="{BB962C8B-B14F-4D97-AF65-F5344CB8AC3E}">
        <p14:creationId xmlns:p14="http://schemas.microsoft.com/office/powerpoint/2010/main" val="29295532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57400" y="1281644"/>
            <a:ext cx="37033200" cy="5334000"/>
          </a:xfrm>
          <a:prstGeom prst="rect">
            <a:avLst/>
          </a:prstGeom>
        </p:spPr>
        <p:txBody>
          <a:bodyPr vert="horz" lIns="417913" tIns="208954" rIns="417913" bIns="208954"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57400" y="7467607"/>
            <a:ext cx="37033200" cy="21121161"/>
          </a:xfrm>
          <a:prstGeom prst="rect">
            <a:avLst/>
          </a:prstGeom>
        </p:spPr>
        <p:txBody>
          <a:bodyPr vert="horz" lIns="417913" tIns="208954" rIns="417913" bIns="20895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57400" y="29662974"/>
            <a:ext cx="9601200" cy="1703917"/>
          </a:xfrm>
          <a:prstGeom prst="rect">
            <a:avLst/>
          </a:prstGeom>
        </p:spPr>
        <p:txBody>
          <a:bodyPr vert="horz" lIns="417913" tIns="208954" rIns="417913" bIns="208954" rtlCol="0" anchor="ctr"/>
          <a:lstStyle>
            <a:lvl1pPr algn="l">
              <a:defRPr sz="5500">
                <a:solidFill>
                  <a:schemeClr val="tx1">
                    <a:tint val="75000"/>
                  </a:schemeClr>
                </a:solidFill>
              </a:defRPr>
            </a:lvl1pPr>
          </a:lstStyle>
          <a:p>
            <a:fld id="{8FD642E9-A29C-E742-90FC-49F6D9CF945B}" type="datetimeFigureOut">
              <a:rPr lang="en-US" smtClean="0"/>
              <a:t>7/29/15</a:t>
            </a:fld>
            <a:endParaRPr lang="en-US"/>
          </a:p>
        </p:txBody>
      </p:sp>
      <p:sp>
        <p:nvSpPr>
          <p:cNvPr id="5" name="Footer Placeholder 4"/>
          <p:cNvSpPr>
            <a:spLocks noGrp="1"/>
          </p:cNvSpPr>
          <p:nvPr>
            <p:ph type="ftr" sz="quarter" idx="3"/>
          </p:nvPr>
        </p:nvSpPr>
        <p:spPr>
          <a:xfrm>
            <a:off x="14058900" y="29662974"/>
            <a:ext cx="13030200" cy="1703917"/>
          </a:xfrm>
          <a:prstGeom prst="rect">
            <a:avLst/>
          </a:prstGeom>
        </p:spPr>
        <p:txBody>
          <a:bodyPr vert="horz" lIns="417913" tIns="208954" rIns="417913" bIns="208954" rtlCol="0" anchor="ctr"/>
          <a:lstStyle>
            <a:lvl1pPr algn="ctr">
              <a:defRPr sz="5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9489400" y="29662974"/>
            <a:ext cx="9601200" cy="1703917"/>
          </a:xfrm>
          <a:prstGeom prst="rect">
            <a:avLst/>
          </a:prstGeom>
        </p:spPr>
        <p:txBody>
          <a:bodyPr vert="horz" lIns="417913" tIns="208954" rIns="417913" bIns="208954" rtlCol="0" anchor="ctr"/>
          <a:lstStyle>
            <a:lvl1pPr algn="r">
              <a:defRPr sz="5500">
                <a:solidFill>
                  <a:schemeClr val="tx1">
                    <a:tint val="75000"/>
                  </a:schemeClr>
                </a:solidFill>
              </a:defRPr>
            </a:lvl1pPr>
          </a:lstStyle>
          <a:p>
            <a:fld id="{1E218EC4-2E76-E942-8553-C0CF79C25742}" type="slidenum">
              <a:rPr lang="en-US" smtClean="0"/>
              <a:t>‹#›</a:t>
            </a:fld>
            <a:endParaRPr lang="en-US"/>
          </a:p>
        </p:txBody>
      </p:sp>
    </p:spTree>
    <p:extLst>
      <p:ext uri="{BB962C8B-B14F-4D97-AF65-F5344CB8AC3E}">
        <p14:creationId xmlns:p14="http://schemas.microsoft.com/office/powerpoint/2010/main" val="3345711869"/>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Lst>
  <p:txStyles>
    <p:titleStyle>
      <a:lvl1pPr algn="ctr" defTabSz="2089555" rtl="0" eaLnBrk="1" latinLnBrk="0" hangingPunct="1">
        <a:spcBef>
          <a:spcPct val="0"/>
        </a:spcBef>
        <a:buNone/>
        <a:defRPr sz="20100" kern="1200">
          <a:solidFill>
            <a:schemeClr val="tx1"/>
          </a:solidFill>
          <a:latin typeface="+mj-lt"/>
          <a:ea typeface="+mj-ea"/>
          <a:cs typeface="+mj-cs"/>
        </a:defRPr>
      </a:lvl1pPr>
    </p:titleStyle>
    <p:bodyStyle>
      <a:lvl1pPr marL="1567163" indent="-1567163" algn="l" defTabSz="2089555" rtl="0" eaLnBrk="1" latinLnBrk="0" hangingPunct="1">
        <a:spcBef>
          <a:spcPct val="20000"/>
        </a:spcBef>
        <a:buFont typeface="Arial"/>
        <a:buChar char="•"/>
        <a:defRPr sz="14600" kern="1200">
          <a:solidFill>
            <a:schemeClr val="tx1"/>
          </a:solidFill>
          <a:latin typeface="+mn-lt"/>
          <a:ea typeface="+mn-ea"/>
          <a:cs typeface="+mn-cs"/>
        </a:defRPr>
      </a:lvl1pPr>
      <a:lvl2pPr marL="3395526" indent="-1305971" algn="l" defTabSz="2089555" rtl="0" eaLnBrk="1" latinLnBrk="0" hangingPunct="1">
        <a:spcBef>
          <a:spcPct val="20000"/>
        </a:spcBef>
        <a:buFont typeface="Arial"/>
        <a:buChar char="–"/>
        <a:defRPr sz="12800" kern="1200">
          <a:solidFill>
            <a:schemeClr val="tx1"/>
          </a:solidFill>
          <a:latin typeface="+mn-lt"/>
          <a:ea typeface="+mn-ea"/>
          <a:cs typeface="+mn-cs"/>
        </a:defRPr>
      </a:lvl2pPr>
      <a:lvl3pPr marL="5223885" indent="-1044775" algn="l" defTabSz="2089555" rtl="0" eaLnBrk="1" latinLnBrk="0" hangingPunct="1">
        <a:spcBef>
          <a:spcPct val="20000"/>
        </a:spcBef>
        <a:buFont typeface="Arial"/>
        <a:buChar char="•"/>
        <a:defRPr sz="11000" kern="1200">
          <a:solidFill>
            <a:schemeClr val="tx1"/>
          </a:solidFill>
          <a:latin typeface="+mn-lt"/>
          <a:ea typeface="+mn-ea"/>
          <a:cs typeface="+mn-cs"/>
        </a:defRPr>
      </a:lvl3pPr>
      <a:lvl4pPr marL="7313435" indent="-1044775" algn="l" defTabSz="2089555" rtl="0" eaLnBrk="1" latinLnBrk="0" hangingPunct="1">
        <a:spcBef>
          <a:spcPct val="20000"/>
        </a:spcBef>
        <a:buFont typeface="Arial"/>
        <a:buChar char="–"/>
        <a:defRPr sz="9100" kern="1200">
          <a:solidFill>
            <a:schemeClr val="tx1"/>
          </a:solidFill>
          <a:latin typeface="+mn-lt"/>
          <a:ea typeface="+mn-ea"/>
          <a:cs typeface="+mn-cs"/>
        </a:defRPr>
      </a:lvl4pPr>
      <a:lvl5pPr marL="9402990" indent="-1044775" algn="l" defTabSz="2089555" rtl="0" eaLnBrk="1" latinLnBrk="0" hangingPunct="1">
        <a:spcBef>
          <a:spcPct val="20000"/>
        </a:spcBef>
        <a:buFont typeface="Arial"/>
        <a:buChar char="»"/>
        <a:defRPr sz="9100" kern="1200">
          <a:solidFill>
            <a:schemeClr val="tx1"/>
          </a:solidFill>
          <a:latin typeface="+mn-lt"/>
          <a:ea typeface="+mn-ea"/>
          <a:cs typeface="+mn-cs"/>
        </a:defRPr>
      </a:lvl5pPr>
      <a:lvl6pPr marL="11492541" indent="-1044775" algn="l" defTabSz="2089555" rtl="0" eaLnBrk="1" latinLnBrk="0" hangingPunct="1">
        <a:spcBef>
          <a:spcPct val="20000"/>
        </a:spcBef>
        <a:buFont typeface="Arial"/>
        <a:buChar char="•"/>
        <a:defRPr sz="9100" kern="1200">
          <a:solidFill>
            <a:schemeClr val="tx1"/>
          </a:solidFill>
          <a:latin typeface="+mn-lt"/>
          <a:ea typeface="+mn-ea"/>
          <a:cs typeface="+mn-cs"/>
        </a:defRPr>
      </a:lvl6pPr>
      <a:lvl7pPr marL="13582096" indent="-1044775" algn="l" defTabSz="2089555" rtl="0" eaLnBrk="1" latinLnBrk="0" hangingPunct="1">
        <a:spcBef>
          <a:spcPct val="20000"/>
        </a:spcBef>
        <a:buFont typeface="Arial"/>
        <a:buChar char="•"/>
        <a:defRPr sz="9100" kern="1200">
          <a:solidFill>
            <a:schemeClr val="tx1"/>
          </a:solidFill>
          <a:latin typeface="+mn-lt"/>
          <a:ea typeface="+mn-ea"/>
          <a:cs typeface="+mn-cs"/>
        </a:defRPr>
      </a:lvl7pPr>
      <a:lvl8pPr marL="15671651" indent="-1044775" algn="l" defTabSz="2089555" rtl="0" eaLnBrk="1" latinLnBrk="0" hangingPunct="1">
        <a:spcBef>
          <a:spcPct val="20000"/>
        </a:spcBef>
        <a:buFont typeface="Arial"/>
        <a:buChar char="•"/>
        <a:defRPr sz="9100" kern="1200">
          <a:solidFill>
            <a:schemeClr val="tx1"/>
          </a:solidFill>
          <a:latin typeface="+mn-lt"/>
          <a:ea typeface="+mn-ea"/>
          <a:cs typeface="+mn-cs"/>
        </a:defRPr>
      </a:lvl8pPr>
      <a:lvl9pPr marL="17761206" indent="-1044775" algn="l" defTabSz="2089555" rtl="0" eaLnBrk="1" latinLnBrk="0" hangingPunct="1">
        <a:spcBef>
          <a:spcPct val="20000"/>
        </a:spcBef>
        <a:buFont typeface="Arial"/>
        <a:buChar char="•"/>
        <a:defRPr sz="9100" kern="1200">
          <a:solidFill>
            <a:schemeClr val="tx1"/>
          </a:solidFill>
          <a:latin typeface="+mn-lt"/>
          <a:ea typeface="+mn-ea"/>
          <a:cs typeface="+mn-cs"/>
        </a:defRPr>
      </a:lvl9pPr>
    </p:bodyStyle>
    <p:otherStyle>
      <a:defPPr>
        <a:defRPr lang="en-US"/>
      </a:defPPr>
      <a:lvl1pPr marL="0" algn="l" defTabSz="2089555" rtl="0" eaLnBrk="1" latinLnBrk="0" hangingPunct="1">
        <a:defRPr sz="8200" kern="1200">
          <a:solidFill>
            <a:schemeClr val="tx1"/>
          </a:solidFill>
          <a:latin typeface="+mn-lt"/>
          <a:ea typeface="+mn-ea"/>
          <a:cs typeface="+mn-cs"/>
        </a:defRPr>
      </a:lvl1pPr>
      <a:lvl2pPr marL="2089555" algn="l" defTabSz="2089555" rtl="0" eaLnBrk="1" latinLnBrk="0" hangingPunct="1">
        <a:defRPr sz="8200" kern="1200">
          <a:solidFill>
            <a:schemeClr val="tx1"/>
          </a:solidFill>
          <a:latin typeface="+mn-lt"/>
          <a:ea typeface="+mn-ea"/>
          <a:cs typeface="+mn-cs"/>
        </a:defRPr>
      </a:lvl2pPr>
      <a:lvl3pPr marL="4179105" algn="l" defTabSz="2089555" rtl="0" eaLnBrk="1" latinLnBrk="0" hangingPunct="1">
        <a:defRPr sz="8200" kern="1200">
          <a:solidFill>
            <a:schemeClr val="tx1"/>
          </a:solidFill>
          <a:latin typeface="+mn-lt"/>
          <a:ea typeface="+mn-ea"/>
          <a:cs typeface="+mn-cs"/>
        </a:defRPr>
      </a:lvl3pPr>
      <a:lvl4pPr marL="6268660" algn="l" defTabSz="2089555" rtl="0" eaLnBrk="1" latinLnBrk="0" hangingPunct="1">
        <a:defRPr sz="8200" kern="1200">
          <a:solidFill>
            <a:schemeClr val="tx1"/>
          </a:solidFill>
          <a:latin typeface="+mn-lt"/>
          <a:ea typeface="+mn-ea"/>
          <a:cs typeface="+mn-cs"/>
        </a:defRPr>
      </a:lvl4pPr>
      <a:lvl5pPr marL="8358211" algn="l" defTabSz="2089555" rtl="0" eaLnBrk="1" latinLnBrk="0" hangingPunct="1">
        <a:defRPr sz="8200" kern="1200">
          <a:solidFill>
            <a:schemeClr val="tx1"/>
          </a:solidFill>
          <a:latin typeface="+mn-lt"/>
          <a:ea typeface="+mn-ea"/>
          <a:cs typeface="+mn-cs"/>
        </a:defRPr>
      </a:lvl5pPr>
      <a:lvl6pPr marL="10447766" algn="l" defTabSz="2089555" rtl="0" eaLnBrk="1" latinLnBrk="0" hangingPunct="1">
        <a:defRPr sz="8200" kern="1200">
          <a:solidFill>
            <a:schemeClr val="tx1"/>
          </a:solidFill>
          <a:latin typeface="+mn-lt"/>
          <a:ea typeface="+mn-ea"/>
          <a:cs typeface="+mn-cs"/>
        </a:defRPr>
      </a:lvl6pPr>
      <a:lvl7pPr marL="12537320" algn="l" defTabSz="2089555" rtl="0" eaLnBrk="1" latinLnBrk="0" hangingPunct="1">
        <a:defRPr sz="8200" kern="1200">
          <a:solidFill>
            <a:schemeClr val="tx1"/>
          </a:solidFill>
          <a:latin typeface="+mn-lt"/>
          <a:ea typeface="+mn-ea"/>
          <a:cs typeface="+mn-cs"/>
        </a:defRPr>
      </a:lvl7pPr>
      <a:lvl8pPr marL="14626875" algn="l" defTabSz="2089555" rtl="0" eaLnBrk="1" latinLnBrk="0" hangingPunct="1">
        <a:defRPr sz="8200" kern="1200">
          <a:solidFill>
            <a:schemeClr val="tx1"/>
          </a:solidFill>
          <a:latin typeface="+mn-lt"/>
          <a:ea typeface="+mn-ea"/>
          <a:cs typeface="+mn-cs"/>
        </a:defRPr>
      </a:lvl8pPr>
      <a:lvl9pPr marL="16716426" algn="l" defTabSz="2089555"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png"/><Relationship Id="rId13" Type="http://schemas.openxmlformats.org/officeDocument/2006/relationships/image" Target="../media/image12.png"/><Relationship Id="rId14" Type="http://schemas.openxmlformats.org/officeDocument/2006/relationships/image" Target="../media/image13.png"/><Relationship Id="rId15"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jpg"/><Relationship Id="rId10"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7" name="TextBox 6"/>
          <p:cNvSpPr txBox="1"/>
          <p:nvPr/>
        </p:nvSpPr>
        <p:spPr>
          <a:xfrm>
            <a:off x="25662713" y="19423810"/>
            <a:ext cx="1151245" cy="400110"/>
          </a:xfrm>
          <a:prstGeom prst="rect">
            <a:avLst/>
          </a:prstGeom>
          <a:noFill/>
        </p:spPr>
        <p:txBody>
          <a:bodyPr wrap="square" rtlCol="0">
            <a:spAutoFit/>
          </a:bodyPr>
          <a:lstStyle/>
          <a:p>
            <a:r>
              <a:rPr lang="en-US" sz="2000" dirty="0" smtClean="0">
                <a:latin typeface="Trebuchet MS"/>
                <a:cs typeface="Trebuchet MS"/>
              </a:rPr>
              <a:t>Figure 2</a:t>
            </a:r>
            <a:endParaRPr lang="en-US" sz="2000" dirty="0">
              <a:latin typeface="Trebuchet MS"/>
              <a:cs typeface="Trebuchet MS"/>
            </a:endParaRPr>
          </a:p>
        </p:txBody>
      </p:sp>
      <p:pic>
        <p:nvPicPr>
          <p:cNvPr id="4" name="Picture 3"/>
          <p:cNvPicPr>
            <a:picLocks noChangeAspect="1"/>
          </p:cNvPicPr>
          <p:nvPr/>
        </p:nvPicPr>
        <p:blipFill>
          <a:blip r:embed="rId2"/>
          <a:stretch>
            <a:fillRect/>
          </a:stretch>
        </p:blipFill>
        <p:spPr>
          <a:xfrm>
            <a:off x="20358100" y="15836900"/>
            <a:ext cx="431800" cy="317500"/>
          </a:xfrm>
          <a:prstGeom prst="rect">
            <a:avLst/>
          </a:prstGeom>
        </p:spPr>
      </p:pic>
      <p:pic>
        <p:nvPicPr>
          <p:cNvPr id="17" name="Picture 16" descr="Ceph Structure - Ceph FIlesystem Cluster (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96039" y="237971"/>
            <a:ext cx="13646238" cy="17659838"/>
          </a:xfrm>
          <a:prstGeom prst="rect">
            <a:avLst/>
          </a:prstGeom>
        </p:spPr>
      </p:pic>
      <p:sp>
        <p:nvSpPr>
          <p:cNvPr id="54" name="Rectangle 53"/>
          <p:cNvSpPr/>
          <p:nvPr/>
        </p:nvSpPr>
        <p:spPr>
          <a:xfrm>
            <a:off x="27488438" y="13663981"/>
            <a:ext cx="12801600" cy="7678269"/>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56" name="Rectangle 55"/>
          <p:cNvSpPr/>
          <p:nvPr/>
        </p:nvSpPr>
        <p:spPr>
          <a:xfrm>
            <a:off x="28185798" y="15258240"/>
            <a:ext cx="11406879" cy="6247864"/>
          </a:xfrm>
          <a:prstGeom prst="rect">
            <a:avLst/>
          </a:prstGeom>
        </p:spPr>
        <p:txBody>
          <a:bodyPr wrap="square">
            <a:spAutoFit/>
          </a:bodyPr>
          <a:lstStyle/>
          <a:p>
            <a:r>
              <a:rPr lang="en-US" sz="4000" dirty="0" smtClean="0">
                <a:solidFill>
                  <a:srgbClr val="FFFFFF"/>
                </a:solidFill>
                <a:latin typeface="Trebuchet MS"/>
                <a:cs typeface="Trebuchet MS"/>
              </a:rPr>
              <a:t>At </a:t>
            </a:r>
            <a:r>
              <a:rPr lang="en-US" sz="4000" dirty="0">
                <a:solidFill>
                  <a:srgbClr val="FFFFFF"/>
                </a:solidFill>
                <a:latin typeface="Trebuchet MS"/>
                <a:cs typeface="Trebuchet MS"/>
              </a:rPr>
              <a:t>the </a:t>
            </a:r>
            <a:r>
              <a:rPr lang="en-US" sz="4000" dirty="0" smtClean="0">
                <a:solidFill>
                  <a:srgbClr val="FFFFFF"/>
                </a:solidFill>
                <a:latin typeface="Trebuchet MS"/>
                <a:cs typeface="Trebuchet MS"/>
              </a:rPr>
              <a:t>moment, </a:t>
            </a:r>
            <a:r>
              <a:rPr lang="en-US" sz="4000" dirty="0" err="1">
                <a:solidFill>
                  <a:srgbClr val="FFFFFF"/>
                </a:solidFill>
                <a:latin typeface="Trebuchet MS"/>
                <a:cs typeface="Trebuchet MS"/>
              </a:rPr>
              <a:t>Ceph</a:t>
            </a:r>
            <a:r>
              <a:rPr lang="en-US" sz="4000" dirty="0">
                <a:solidFill>
                  <a:srgbClr val="FFFFFF"/>
                </a:solidFill>
                <a:latin typeface="Trebuchet MS"/>
                <a:cs typeface="Trebuchet MS"/>
              </a:rPr>
              <a:t> is difficult to </a:t>
            </a:r>
            <a:r>
              <a:rPr lang="en-US" sz="4000" dirty="0" smtClean="0">
                <a:solidFill>
                  <a:srgbClr val="FFFFFF"/>
                </a:solidFill>
                <a:latin typeface="Trebuchet MS"/>
                <a:cs typeface="Trebuchet MS"/>
              </a:rPr>
              <a:t>install, configure and administer. Additionally, </a:t>
            </a:r>
            <a:r>
              <a:rPr lang="en-US" sz="4000" dirty="0" err="1" smtClean="0">
                <a:solidFill>
                  <a:srgbClr val="FFFFFF"/>
                </a:solidFill>
                <a:latin typeface="Trebuchet MS"/>
                <a:cs typeface="Trebuchet MS"/>
              </a:rPr>
              <a:t>Ceph</a:t>
            </a:r>
            <a:r>
              <a:rPr lang="en-US" sz="4000" dirty="0" smtClean="0">
                <a:solidFill>
                  <a:srgbClr val="FFFFFF"/>
                </a:solidFill>
                <a:latin typeface="Trebuchet MS"/>
                <a:cs typeface="Trebuchet MS"/>
              </a:rPr>
              <a:t> did not provide the stability required for a production environment. The support </a:t>
            </a:r>
            <a:r>
              <a:rPr lang="en-US" sz="4000" dirty="0" smtClean="0">
                <a:solidFill>
                  <a:srgbClr val="FFFFFF"/>
                </a:solidFill>
                <a:latin typeface="Trebuchet MS"/>
                <a:cs typeface="Trebuchet MS"/>
              </a:rPr>
              <a:t>of, </a:t>
            </a:r>
            <a:r>
              <a:rPr lang="en-US" sz="4000" dirty="0" smtClean="0">
                <a:solidFill>
                  <a:srgbClr val="FFFFFF"/>
                </a:solidFill>
                <a:latin typeface="Trebuchet MS"/>
                <a:cs typeface="Trebuchet MS"/>
              </a:rPr>
              <a:t>and performance </a:t>
            </a:r>
            <a:r>
              <a:rPr lang="en-US" sz="4000" dirty="0" smtClean="0">
                <a:solidFill>
                  <a:srgbClr val="FFFFFF"/>
                </a:solidFill>
                <a:latin typeface="Trebuchet MS"/>
                <a:cs typeface="Trebuchet MS"/>
              </a:rPr>
              <a:t>with, </a:t>
            </a:r>
            <a:r>
              <a:rPr lang="en-US" sz="4000" dirty="0" smtClean="0">
                <a:solidFill>
                  <a:srgbClr val="FFFFFF"/>
                </a:solidFill>
                <a:latin typeface="Trebuchet MS"/>
                <a:cs typeface="Trebuchet MS"/>
              </a:rPr>
              <a:t>erasure coded pools in </a:t>
            </a:r>
            <a:r>
              <a:rPr lang="en-US" sz="4000" dirty="0" err="1" smtClean="0">
                <a:solidFill>
                  <a:srgbClr val="FFFFFF"/>
                </a:solidFill>
                <a:latin typeface="Trebuchet MS"/>
                <a:cs typeface="Trebuchet MS"/>
              </a:rPr>
              <a:t>Ceph</a:t>
            </a:r>
            <a:r>
              <a:rPr lang="en-US" sz="4000" dirty="0" smtClean="0">
                <a:solidFill>
                  <a:srgbClr val="FFFFFF"/>
                </a:solidFill>
                <a:latin typeface="Trebuchet MS"/>
                <a:cs typeface="Trebuchet MS"/>
              </a:rPr>
              <a:t> is on the right track toward a </a:t>
            </a:r>
            <a:r>
              <a:rPr lang="en-US" sz="4000" dirty="0" err="1" smtClean="0">
                <a:solidFill>
                  <a:srgbClr val="FFFFFF"/>
                </a:solidFill>
                <a:latin typeface="Trebuchet MS"/>
                <a:cs typeface="Trebuchet MS"/>
              </a:rPr>
              <a:t>performant</a:t>
            </a:r>
            <a:r>
              <a:rPr lang="en-US" sz="4000" dirty="0" smtClean="0">
                <a:solidFill>
                  <a:srgbClr val="FFFFFF"/>
                </a:solidFill>
                <a:latin typeface="Trebuchet MS"/>
                <a:cs typeface="Trebuchet MS"/>
              </a:rPr>
              <a:t>, scalable, and resilient </a:t>
            </a:r>
            <a:r>
              <a:rPr lang="en-US" sz="4000" dirty="0" err="1" smtClean="0">
                <a:solidFill>
                  <a:srgbClr val="FFFFFF"/>
                </a:solidFill>
                <a:latin typeface="Trebuchet MS"/>
                <a:cs typeface="Trebuchet MS"/>
              </a:rPr>
              <a:t>exabyte</a:t>
            </a:r>
            <a:r>
              <a:rPr lang="en-US" sz="4000" dirty="0" smtClean="0">
                <a:solidFill>
                  <a:srgbClr val="FFFFFF"/>
                </a:solidFill>
                <a:latin typeface="Trebuchet MS"/>
                <a:cs typeface="Trebuchet MS"/>
              </a:rPr>
              <a:t> level </a:t>
            </a:r>
            <a:r>
              <a:rPr lang="en-US" sz="4000" dirty="0" err="1" smtClean="0">
                <a:solidFill>
                  <a:srgbClr val="FFFFFF"/>
                </a:solidFill>
                <a:latin typeface="Trebuchet MS"/>
                <a:cs typeface="Trebuchet MS"/>
              </a:rPr>
              <a:t>filesystem</a:t>
            </a:r>
            <a:r>
              <a:rPr lang="en-US" sz="4000" dirty="0" smtClean="0">
                <a:solidFill>
                  <a:srgbClr val="FFFFFF"/>
                </a:solidFill>
                <a:latin typeface="Trebuchet MS"/>
                <a:cs typeface="Trebuchet MS"/>
              </a:rPr>
              <a:t>. As of now, the use of </a:t>
            </a:r>
            <a:r>
              <a:rPr lang="en-US" sz="4000" dirty="0" err="1" smtClean="0">
                <a:solidFill>
                  <a:srgbClr val="FFFFFF"/>
                </a:solidFill>
                <a:latin typeface="Trebuchet MS"/>
                <a:cs typeface="Trebuchet MS"/>
              </a:rPr>
              <a:t>Ceph</a:t>
            </a:r>
            <a:r>
              <a:rPr lang="en-US" sz="4000" dirty="0" smtClean="0">
                <a:solidFill>
                  <a:srgbClr val="FFFFFF"/>
                </a:solidFill>
                <a:latin typeface="Trebuchet MS"/>
                <a:cs typeface="Trebuchet MS"/>
              </a:rPr>
              <a:t> as an object storage solution is not advised without further research.</a:t>
            </a:r>
            <a:endParaRPr lang="en-US" sz="4000" dirty="0">
              <a:solidFill>
                <a:srgbClr val="FFFFFF"/>
              </a:solidFill>
              <a:latin typeface="Trebuchet MS"/>
              <a:cs typeface="Trebuchet MS"/>
            </a:endParaRPr>
          </a:p>
          <a:p>
            <a:endParaRPr lang="en-US" sz="4000" dirty="0">
              <a:solidFill>
                <a:schemeClr val="bg1"/>
              </a:solidFill>
              <a:latin typeface="Trebuchet MS"/>
              <a:cs typeface="Trebuchet MS"/>
            </a:endParaRPr>
          </a:p>
        </p:txBody>
      </p:sp>
      <p:sp>
        <p:nvSpPr>
          <p:cNvPr id="44" name="TextBox 43"/>
          <p:cNvSpPr txBox="1"/>
          <p:nvPr/>
        </p:nvSpPr>
        <p:spPr>
          <a:xfrm>
            <a:off x="28859484" y="13923876"/>
            <a:ext cx="10059508" cy="1354217"/>
          </a:xfrm>
          <a:prstGeom prst="rect">
            <a:avLst/>
          </a:prstGeom>
          <a:noFill/>
        </p:spPr>
        <p:txBody>
          <a:bodyPr wrap="square" rtlCol="0">
            <a:spAutoFit/>
          </a:bodyPr>
          <a:lstStyle/>
          <a:p>
            <a:pPr algn="ctr"/>
            <a:r>
              <a:rPr lang="en-US" b="1" dirty="0" smtClean="0">
                <a:solidFill>
                  <a:schemeClr val="bg1"/>
                </a:solidFill>
                <a:latin typeface="Trebuchet MS"/>
                <a:cs typeface="Trebuchet MS"/>
              </a:rPr>
              <a:t>Conclusions</a:t>
            </a:r>
            <a:endParaRPr lang="en-US" b="1" dirty="0">
              <a:solidFill>
                <a:schemeClr val="bg1"/>
              </a:solidFill>
              <a:latin typeface="Trebuchet MS"/>
              <a:cs typeface="Trebuchet MS"/>
            </a:endParaRPr>
          </a:p>
        </p:txBody>
      </p:sp>
      <p:sp>
        <p:nvSpPr>
          <p:cNvPr id="38" name="TextBox 37"/>
          <p:cNvSpPr txBox="1"/>
          <p:nvPr/>
        </p:nvSpPr>
        <p:spPr>
          <a:xfrm>
            <a:off x="25624513" y="27284725"/>
            <a:ext cx="1151245" cy="400110"/>
          </a:xfrm>
          <a:prstGeom prst="rect">
            <a:avLst/>
          </a:prstGeom>
          <a:noFill/>
        </p:spPr>
        <p:txBody>
          <a:bodyPr wrap="square" rtlCol="0">
            <a:spAutoFit/>
          </a:bodyPr>
          <a:lstStyle/>
          <a:p>
            <a:r>
              <a:rPr lang="en-US" sz="2000" dirty="0" smtClean="0">
                <a:latin typeface="Trebuchet MS"/>
                <a:cs typeface="Trebuchet MS"/>
              </a:rPr>
              <a:t>Figure 3</a:t>
            </a:r>
            <a:endParaRPr lang="en-US" sz="2000" dirty="0">
              <a:latin typeface="Trebuchet MS"/>
              <a:cs typeface="Trebuchet MS"/>
            </a:endParaRPr>
          </a:p>
        </p:txBody>
      </p:sp>
      <p:sp>
        <p:nvSpPr>
          <p:cNvPr id="39" name="TextBox 38"/>
          <p:cNvSpPr txBox="1"/>
          <p:nvPr/>
        </p:nvSpPr>
        <p:spPr>
          <a:xfrm>
            <a:off x="25648963" y="11580290"/>
            <a:ext cx="1151245" cy="400110"/>
          </a:xfrm>
          <a:prstGeom prst="rect">
            <a:avLst/>
          </a:prstGeom>
          <a:noFill/>
        </p:spPr>
        <p:txBody>
          <a:bodyPr wrap="square" rtlCol="0">
            <a:spAutoFit/>
          </a:bodyPr>
          <a:lstStyle/>
          <a:p>
            <a:r>
              <a:rPr lang="en-US" sz="2000" dirty="0" smtClean="0">
                <a:latin typeface="Trebuchet MS"/>
                <a:cs typeface="Trebuchet MS"/>
              </a:rPr>
              <a:t>Figure 1</a:t>
            </a:r>
            <a:endParaRPr lang="en-US" sz="2000" dirty="0">
              <a:latin typeface="Trebuchet MS"/>
              <a:cs typeface="Trebuchet MS"/>
            </a:endParaRPr>
          </a:p>
        </p:txBody>
      </p:sp>
      <p:sp>
        <p:nvSpPr>
          <p:cNvPr id="33" name="Rectangle 32"/>
          <p:cNvSpPr/>
          <p:nvPr/>
        </p:nvSpPr>
        <p:spPr>
          <a:xfrm>
            <a:off x="883271" y="4238480"/>
            <a:ext cx="12801600" cy="8791719"/>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27" name="TextBox 26"/>
          <p:cNvSpPr txBox="1"/>
          <p:nvPr/>
        </p:nvSpPr>
        <p:spPr>
          <a:xfrm>
            <a:off x="2151415" y="4566390"/>
            <a:ext cx="10229075" cy="1354217"/>
          </a:xfrm>
          <a:prstGeom prst="rect">
            <a:avLst/>
          </a:prstGeom>
          <a:noFill/>
        </p:spPr>
        <p:txBody>
          <a:bodyPr wrap="square" rtlCol="0">
            <a:spAutoFit/>
          </a:bodyPr>
          <a:lstStyle/>
          <a:p>
            <a:pPr algn="ctr"/>
            <a:r>
              <a:rPr lang="en-US" b="1" dirty="0" smtClean="0">
                <a:solidFill>
                  <a:schemeClr val="bg1"/>
                </a:solidFill>
                <a:latin typeface="Trebuchet MS"/>
                <a:cs typeface="Trebuchet MS"/>
              </a:rPr>
              <a:t>What is </a:t>
            </a:r>
            <a:r>
              <a:rPr lang="en-US" b="1" dirty="0" err="1" smtClean="0">
                <a:solidFill>
                  <a:schemeClr val="bg1"/>
                </a:solidFill>
                <a:latin typeface="Trebuchet MS"/>
                <a:cs typeface="Trebuchet MS"/>
              </a:rPr>
              <a:t>Ceph</a:t>
            </a:r>
            <a:r>
              <a:rPr lang="en-US" b="1" dirty="0" smtClean="0">
                <a:solidFill>
                  <a:schemeClr val="bg1"/>
                </a:solidFill>
                <a:latin typeface="Trebuchet MS"/>
                <a:cs typeface="Trebuchet MS"/>
              </a:rPr>
              <a:t>?</a:t>
            </a:r>
            <a:endParaRPr lang="en-US" b="1" dirty="0">
              <a:solidFill>
                <a:schemeClr val="bg1"/>
              </a:solidFill>
              <a:latin typeface="Trebuchet MS"/>
              <a:cs typeface="Trebuchet MS"/>
            </a:endParaRPr>
          </a:p>
        </p:txBody>
      </p:sp>
      <p:sp>
        <p:nvSpPr>
          <p:cNvPr id="37" name="Rectangle 36"/>
          <p:cNvSpPr/>
          <p:nvPr/>
        </p:nvSpPr>
        <p:spPr>
          <a:xfrm>
            <a:off x="1601916" y="5870776"/>
            <a:ext cx="11406879" cy="6863417"/>
          </a:xfrm>
          <a:prstGeom prst="rect">
            <a:avLst/>
          </a:prstGeom>
        </p:spPr>
        <p:txBody>
          <a:bodyPr wrap="square">
            <a:spAutoFit/>
          </a:bodyPr>
          <a:lstStyle/>
          <a:p>
            <a:r>
              <a:rPr lang="en-US" sz="4000" dirty="0" err="1" smtClean="0">
                <a:solidFill>
                  <a:schemeClr val="bg1"/>
                </a:solidFill>
                <a:latin typeface="Trebuchet MS"/>
                <a:cs typeface="Trebuchet MS"/>
              </a:rPr>
              <a:t>Ceph</a:t>
            </a:r>
            <a:r>
              <a:rPr lang="en-US" sz="4000" dirty="0" smtClean="0">
                <a:solidFill>
                  <a:schemeClr val="bg1"/>
                </a:solidFill>
                <a:latin typeface="Trebuchet MS"/>
                <a:cs typeface="Trebuchet MS"/>
              </a:rPr>
              <a:t> is an open source object store and </a:t>
            </a:r>
            <a:r>
              <a:rPr lang="en-US" sz="4000" dirty="0" err="1" smtClean="0">
                <a:solidFill>
                  <a:schemeClr val="bg1"/>
                </a:solidFill>
                <a:latin typeface="Trebuchet MS"/>
                <a:cs typeface="Trebuchet MS"/>
              </a:rPr>
              <a:t>filesystem</a:t>
            </a:r>
            <a:r>
              <a:rPr lang="en-US" sz="4000" dirty="0">
                <a:solidFill>
                  <a:schemeClr val="bg1"/>
                </a:solidFill>
                <a:latin typeface="Trebuchet MS"/>
                <a:cs typeface="Trebuchet MS"/>
              </a:rPr>
              <a:t> </a:t>
            </a:r>
            <a:r>
              <a:rPr lang="en-US" sz="4000" dirty="0" smtClean="0">
                <a:solidFill>
                  <a:schemeClr val="bg1"/>
                </a:solidFill>
                <a:latin typeface="Trebuchet MS"/>
                <a:cs typeface="Trebuchet MS"/>
              </a:rPr>
              <a:t>that is designed to be scalable to the </a:t>
            </a:r>
            <a:r>
              <a:rPr lang="en-US" sz="4000" dirty="0" err="1" smtClean="0">
                <a:solidFill>
                  <a:schemeClr val="bg1"/>
                </a:solidFill>
                <a:latin typeface="Trebuchet MS"/>
                <a:cs typeface="Trebuchet MS"/>
              </a:rPr>
              <a:t>exabyte</a:t>
            </a:r>
            <a:r>
              <a:rPr lang="en-US" sz="4000" dirty="0" smtClean="0">
                <a:solidFill>
                  <a:schemeClr val="bg1"/>
                </a:solidFill>
                <a:latin typeface="Trebuchet MS"/>
                <a:cs typeface="Trebuchet MS"/>
              </a:rPr>
              <a:t> level. </a:t>
            </a:r>
            <a:r>
              <a:rPr lang="en-US" sz="4000" dirty="0" err="1" smtClean="0">
                <a:solidFill>
                  <a:schemeClr val="bg1"/>
                </a:solidFill>
                <a:latin typeface="Trebuchet MS"/>
                <a:cs typeface="Trebuchet MS"/>
              </a:rPr>
              <a:t>Ceph</a:t>
            </a:r>
            <a:r>
              <a:rPr lang="en-US" sz="4000" dirty="0" smtClean="0">
                <a:solidFill>
                  <a:schemeClr val="bg1"/>
                </a:solidFill>
                <a:latin typeface="Trebuchet MS"/>
                <a:cs typeface="Trebuchet MS"/>
              </a:rPr>
              <a:t> also provides higher resilience and scalability via erasure coding techniques. It uses pools and placement groups in order to specify where and how data is stored. A pool is a logical volume for grouping placement groups. Placement groups are used to collect objects since it is resource intensive to track individual object metadata and placement.</a:t>
            </a:r>
            <a:endParaRPr lang="en-US" sz="4000" dirty="0">
              <a:solidFill>
                <a:schemeClr val="bg1"/>
              </a:solidFill>
              <a:latin typeface="Trebuchet MS"/>
              <a:cs typeface="Trebuchet MS"/>
            </a:endParaRPr>
          </a:p>
        </p:txBody>
      </p:sp>
      <p:sp>
        <p:nvSpPr>
          <p:cNvPr id="43" name="Rectangle 42"/>
          <p:cNvSpPr/>
          <p:nvPr/>
        </p:nvSpPr>
        <p:spPr>
          <a:xfrm>
            <a:off x="14225176" y="27935064"/>
            <a:ext cx="12600432" cy="979398"/>
          </a:xfrm>
          <a:prstGeom prst="rect">
            <a:avLst/>
          </a:prstGeom>
          <a:solidFill>
            <a:schemeClr val="bg1"/>
          </a:solidFill>
          <a:effectLst>
            <a:outerShdw blurRad="40000" dist="20000" dir="5400000" rotWithShape="0">
              <a:srgbClr val="000000">
                <a:alpha val="38000"/>
              </a:srgbClr>
            </a:outerShdw>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35" name="Rectangle 34"/>
          <p:cNvSpPr/>
          <p:nvPr/>
        </p:nvSpPr>
        <p:spPr>
          <a:xfrm>
            <a:off x="14922866" y="27935064"/>
            <a:ext cx="11551449" cy="830997"/>
          </a:xfrm>
          <a:prstGeom prst="rect">
            <a:avLst/>
          </a:prstGeom>
        </p:spPr>
        <p:txBody>
          <a:bodyPr wrap="square">
            <a:spAutoFit/>
          </a:bodyPr>
          <a:lstStyle/>
          <a:p>
            <a:r>
              <a:rPr lang="en-US" sz="2400" dirty="0" err="1" smtClean="0">
                <a:solidFill>
                  <a:schemeClr val="tx1">
                    <a:lumMod val="65000"/>
                    <a:lumOff val="35000"/>
                  </a:schemeClr>
                </a:solidFill>
                <a:latin typeface="Trebuchet MS"/>
                <a:cs typeface="Trebuchet MS"/>
              </a:rPr>
              <a:t>Jerasure</a:t>
            </a:r>
            <a:r>
              <a:rPr lang="en-US" sz="2400" dirty="0" smtClean="0">
                <a:solidFill>
                  <a:schemeClr val="tx1">
                    <a:lumMod val="65000"/>
                    <a:lumOff val="35000"/>
                  </a:schemeClr>
                </a:solidFill>
                <a:latin typeface="Trebuchet MS"/>
                <a:cs typeface="Trebuchet MS"/>
              </a:rPr>
              <a:t> : Erasure coding library written in C</a:t>
            </a:r>
          </a:p>
          <a:p>
            <a:r>
              <a:rPr lang="en-US" sz="2400" dirty="0" smtClean="0">
                <a:solidFill>
                  <a:schemeClr val="tx1">
                    <a:lumMod val="65000"/>
                    <a:lumOff val="35000"/>
                  </a:schemeClr>
                </a:solidFill>
                <a:latin typeface="Trebuchet MS"/>
                <a:cs typeface="Trebuchet MS"/>
              </a:rPr>
              <a:t>Isa: Erasure coding library developed by </a:t>
            </a:r>
            <a:r>
              <a:rPr lang="en-US" sz="2400" dirty="0">
                <a:solidFill>
                  <a:schemeClr val="tx1">
                    <a:lumMod val="65000"/>
                    <a:lumOff val="35000"/>
                  </a:schemeClr>
                </a:solidFill>
                <a:latin typeface="Trebuchet MS"/>
                <a:cs typeface="Trebuchet MS"/>
              </a:rPr>
              <a:t>I</a:t>
            </a:r>
            <a:r>
              <a:rPr lang="en-US" sz="2400" dirty="0" smtClean="0">
                <a:solidFill>
                  <a:schemeClr val="tx1">
                    <a:lumMod val="65000"/>
                    <a:lumOff val="35000"/>
                  </a:schemeClr>
                </a:solidFill>
                <a:latin typeface="Trebuchet MS"/>
                <a:cs typeface="Trebuchet MS"/>
              </a:rPr>
              <a:t>ntel in assembly language</a:t>
            </a:r>
            <a:endParaRPr lang="en-US" sz="2400" dirty="0">
              <a:solidFill>
                <a:schemeClr val="bg1"/>
              </a:solidFill>
              <a:latin typeface="Trebuchet MS"/>
              <a:cs typeface="Trebuchet MS"/>
            </a:endParaRPr>
          </a:p>
        </p:txBody>
      </p:sp>
      <p:sp>
        <p:nvSpPr>
          <p:cNvPr id="49" name="Rectangle 48"/>
          <p:cNvSpPr/>
          <p:nvPr/>
        </p:nvSpPr>
        <p:spPr>
          <a:xfrm>
            <a:off x="900316" y="21869400"/>
            <a:ext cx="12801600" cy="7036748"/>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60" name="Rectangle 59"/>
          <p:cNvSpPr/>
          <p:nvPr/>
        </p:nvSpPr>
        <p:spPr>
          <a:xfrm>
            <a:off x="1618961" y="23475575"/>
            <a:ext cx="11406879" cy="5016758"/>
          </a:xfrm>
          <a:prstGeom prst="rect">
            <a:avLst/>
          </a:prstGeom>
        </p:spPr>
        <p:txBody>
          <a:bodyPr wrap="square">
            <a:spAutoFit/>
          </a:bodyPr>
          <a:lstStyle/>
          <a:p>
            <a:r>
              <a:rPr lang="en-US" sz="4000" dirty="0" smtClean="0">
                <a:solidFill>
                  <a:schemeClr val="bg1"/>
                </a:solidFill>
                <a:latin typeface="Trebuchet MS"/>
                <a:cs typeface="Trebuchet MS"/>
              </a:rPr>
              <a:t>During benchmarking hard drive failure occurred, and the object store was unable to recover on its own or with manual intervention. As a result, the data was lost during reconfiguration. Shutting the object store down improperly also resulted in data loss. Once </a:t>
            </a:r>
            <a:r>
              <a:rPr lang="en-US" sz="4000" dirty="0" smtClean="0">
                <a:solidFill>
                  <a:schemeClr val="bg1"/>
                </a:solidFill>
                <a:latin typeface="Trebuchet MS"/>
                <a:cs typeface="Trebuchet MS"/>
              </a:rPr>
              <a:t>the failed </a:t>
            </a:r>
            <a:r>
              <a:rPr lang="en-US" sz="4000" dirty="0" smtClean="0">
                <a:solidFill>
                  <a:schemeClr val="bg1"/>
                </a:solidFill>
                <a:latin typeface="Trebuchet MS"/>
                <a:cs typeface="Trebuchet MS"/>
              </a:rPr>
              <a:t>drives had been removed from the cluster the object store performed well.</a:t>
            </a:r>
            <a:endParaRPr lang="en-US" sz="4000" dirty="0">
              <a:solidFill>
                <a:schemeClr val="bg1"/>
              </a:solidFill>
              <a:latin typeface="Trebuchet MS"/>
              <a:cs typeface="Trebuchet MS"/>
            </a:endParaRPr>
          </a:p>
        </p:txBody>
      </p:sp>
      <p:sp>
        <p:nvSpPr>
          <p:cNvPr id="50" name="TextBox 49"/>
          <p:cNvSpPr txBox="1"/>
          <p:nvPr/>
        </p:nvSpPr>
        <p:spPr>
          <a:xfrm>
            <a:off x="2168460" y="22141356"/>
            <a:ext cx="10229075" cy="1354217"/>
          </a:xfrm>
          <a:prstGeom prst="rect">
            <a:avLst/>
          </a:prstGeom>
          <a:noFill/>
        </p:spPr>
        <p:txBody>
          <a:bodyPr wrap="square" rtlCol="0">
            <a:spAutoFit/>
          </a:bodyPr>
          <a:lstStyle/>
          <a:p>
            <a:pPr algn="ctr"/>
            <a:r>
              <a:rPr lang="en-US" b="1" dirty="0" smtClean="0">
                <a:solidFill>
                  <a:schemeClr val="bg1"/>
                </a:solidFill>
                <a:latin typeface="Trebuchet MS"/>
                <a:cs typeface="Trebuchet MS"/>
              </a:rPr>
              <a:t>Results</a:t>
            </a:r>
            <a:endParaRPr lang="en-US" b="1" dirty="0">
              <a:solidFill>
                <a:schemeClr val="bg1"/>
              </a:solidFill>
              <a:latin typeface="Trebuchet MS"/>
              <a:cs typeface="Trebuchet MS"/>
            </a:endParaRPr>
          </a:p>
        </p:txBody>
      </p:sp>
      <p:sp>
        <p:nvSpPr>
          <p:cNvPr id="36" name="Rectangle 35"/>
          <p:cNvSpPr/>
          <p:nvPr/>
        </p:nvSpPr>
        <p:spPr>
          <a:xfrm>
            <a:off x="883271" y="13663981"/>
            <a:ext cx="12886430" cy="7570227"/>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41" name="TextBox 40"/>
          <p:cNvSpPr txBox="1"/>
          <p:nvPr/>
        </p:nvSpPr>
        <p:spPr>
          <a:xfrm>
            <a:off x="2198797" y="13905871"/>
            <a:ext cx="10229075" cy="1354217"/>
          </a:xfrm>
          <a:prstGeom prst="rect">
            <a:avLst/>
          </a:prstGeom>
          <a:noFill/>
        </p:spPr>
        <p:txBody>
          <a:bodyPr wrap="square" rtlCol="0">
            <a:spAutoFit/>
          </a:bodyPr>
          <a:lstStyle/>
          <a:p>
            <a:pPr algn="ctr"/>
            <a:r>
              <a:rPr lang="en-US" b="1" dirty="0" smtClean="0">
                <a:solidFill>
                  <a:schemeClr val="bg1"/>
                </a:solidFill>
                <a:latin typeface="Trebuchet MS"/>
                <a:cs typeface="Trebuchet MS"/>
              </a:rPr>
              <a:t>Test Environment</a:t>
            </a:r>
            <a:endParaRPr lang="en-US" b="1" dirty="0">
              <a:solidFill>
                <a:schemeClr val="bg1"/>
              </a:solidFill>
              <a:latin typeface="Trebuchet MS"/>
              <a:cs typeface="Trebuchet MS"/>
            </a:endParaRPr>
          </a:p>
        </p:txBody>
      </p:sp>
      <p:sp>
        <p:nvSpPr>
          <p:cNvPr id="58" name="Rectangle 57"/>
          <p:cNvSpPr/>
          <p:nvPr/>
        </p:nvSpPr>
        <p:spPr>
          <a:xfrm>
            <a:off x="1579745" y="15260088"/>
            <a:ext cx="11406879" cy="5632311"/>
          </a:xfrm>
          <a:prstGeom prst="rect">
            <a:avLst/>
          </a:prstGeom>
        </p:spPr>
        <p:txBody>
          <a:bodyPr wrap="square">
            <a:spAutoFit/>
          </a:bodyPr>
          <a:lstStyle/>
          <a:p>
            <a:r>
              <a:rPr lang="en-US" sz="4000" dirty="0" smtClean="0">
                <a:solidFill>
                  <a:schemeClr val="bg1"/>
                </a:solidFill>
                <a:latin typeface="Trebuchet MS"/>
                <a:cs typeface="Trebuchet MS"/>
              </a:rPr>
              <a:t>Ten HP </a:t>
            </a:r>
            <a:r>
              <a:rPr lang="en-US" sz="4000" dirty="0" err="1" smtClean="0">
                <a:solidFill>
                  <a:schemeClr val="bg1"/>
                </a:solidFill>
                <a:latin typeface="Trebuchet MS"/>
                <a:cs typeface="Trebuchet MS"/>
              </a:rPr>
              <a:t>ProLiant</a:t>
            </a:r>
            <a:r>
              <a:rPr lang="en-US" sz="4000" dirty="0" smtClean="0">
                <a:solidFill>
                  <a:schemeClr val="bg1"/>
                </a:solidFill>
                <a:latin typeface="Trebuchet MS"/>
                <a:cs typeface="Trebuchet MS"/>
              </a:rPr>
              <a:t> nodes compose the </a:t>
            </a:r>
            <a:r>
              <a:rPr lang="en-US" sz="4000" dirty="0" err="1" smtClean="0">
                <a:solidFill>
                  <a:schemeClr val="bg1"/>
                </a:solidFill>
                <a:latin typeface="Trebuchet MS"/>
                <a:cs typeface="Trebuchet MS"/>
              </a:rPr>
              <a:t>Ceph</a:t>
            </a:r>
            <a:r>
              <a:rPr lang="en-US" sz="4000" dirty="0" smtClean="0">
                <a:solidFill>
                  <a:schemeClr val="bg1"/>
                </a:solidFill>
                <a:latin typeface="Trebuchet MS"/>
                <a:cs typeface="Trebuchet MS"/>
              </a:rPr>
              <a:t> object store in </a:t>
            </a:r>
            <a:r>
              <a:rPr lang="en-US" sz="4000" b="1" dirty="0" smtClean="0">
                <a:solidFill>
                  <a:schemeClr val="bg1"/>
                </a:solidFill>
                <a:latin typeface="Trebuchet MS"/>
                <a:cs typeface="Trebuchet MS"/>
              </a:rPr>
              <a:t>Figure 4</a:t>
            </a:r>
            <a:r>
              <a:rPr lang="en-US" sz="4000" dirty="0" smtClean="0">
                <a:solidFill>
                  <a:schemeClr val="bg1"/>
                </a:solidFill>
                <a:latin typeface="Trebuchet MS"/>
                <a:cs typeface="Trebuchet MS"/>
              </a:rPr>
              <a:t>. The proxy nodes are running a RADOS gateway and apache server providing clients with a HTTP interface to the object store. </a:t>
            </a:r>
            <a:r>
              <a:rPr lang="en-US" sz="4000" dirty="0">
                <a:solidFill>
                  <a:schemeClr val="bg1"/>
                </a:solidFill>
                <a:latin typeface="Trebuchet MS"/>
                <a:cs typeface="Trebuchet MS"/>
              </a:rPr>
              <a:t>O</a:t>
            </a:r>
            <a:r>
              <a:rPr lang="en-US" sz="4000" dirty="0" smtClean="0">
                <a:solidFill>
                  <a:schemeClr val="bg1"/>
                </a:solidFill>
                <a:latin typeface="Trebuchet MS"/>
                <a:cs typeface="Trebuchet MS"/>
              </a:rPr>
              <a:t>bject storage devices (OSDs) are connected to 135 hard drives formatted as EXT4. Each of the drives are capable of read and write speeds around 100 megabytes per second. The object store has a capacity of 540 terabytes.</a:t>
            </a:r>
            <a:endParaRPr lang="en-US" sz="4000" dirty="0">
              <a:solidFill>
                <a:schemeClr val="bg1"/>
              </a:solidFill>
              <a:latin typeface="Trebuchet MS"/>
              <a:cs typeface="Trebuchet MS"/>
            </a:endParaRPr>
          </a:p>
        </p:txBody>
      </p:sp>
      <p:sp>
        <p:nvSpPr>
          <p:cNvPr id="57" name="Rectangle 56"/>
          <p:cNvSpPr/>
          <p:nvPr/>
        </p:nvSpPr>
        <p:spPr>
          <a:xfrm>
            <a:off x="27488438" y="21956619"/>
            <a:ext cx="12801600" cy="6949529"/>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31" name="TextBox 30"/>
          <p:cNvSpPr txBox="1"/>
          <p:nvPr/>
        </p:nvSpPr>
        <p:spPr>
          <a:xfrm>
            <a:off x="28803964" y="22273808"/>
            <a:ext cx="10229075" cy="1354217"/>
          </a:xfrm>
          <a:prstGeom prst="rect">
            <a:avLst/>
          </a:prstGeom>
          <a:noFill/>
        </p:spPr>
        <p:txBody>
          <a:bodyPr wrap="square" rtlCol="0">
            <a:spAutoFit/>
          </a:bodyPr>
          <a:lstStyle/>
          <a:p>
            <a:pPr algn="ctr"/>
            <a:r>
              <a:rPr lang="en-US" b="1" dirty="0" smtClean="0">
                <a:solidFill>
                  <a:schemeClr val="bg1"/>
                </a:solidFill>
                <a:latin typeface="Trebuchet MS"/>
                <a:cs typeface="Trebuchet MS"/>
              </a:rPr>
              <a:t>Future Work</a:t>
            </a:r>
            <a:endParaRPr lang="en-US" b="1" dirty="0">
              <a:solidFill>
                <a:schemeClr val="bg1"/>
              </a:solidFill>
              <a:latin typeface="Trebuchet MS"/>
              <a:cs typeface="Trebuchet MS"/>
            </a:endParaRPr>
          </a:p>
        </p:txBody>
      </p:sp>
      <p:pic>
        <p:nvPicPr>
          <p:cNvPr id="9" name="Picture 8" descr="PROb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301" y="29489142"/>
            <a:ext cx="5217515" cy="1890985"/>
          </a:xfrm>
          <a:prstGeom prst="rect">
            <a:avLst/>
          </a:prstGeom>
        </p:spPr>
      </p:pic>
      <p:pic>
        <p:nvPicPr>
          <p:cNvPr id="10" name="Picture 9" descr="LAN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54246" y="29163152"/>
            <a:ext cx="5326590" cy="2840848"/>
          </a:xfrm>
          <a:prstGeom prst="rect">
            <a:avLst/>
          </a:prstGeom>
        </p:spPr>
      </p:pic>
      <p:pic>
        <p:nvPicPr>
          <p:cNvPr id="11" name="Picture 10" descr="ISTI.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546679" y="29163153"/>
            <a:ext cx="10495842" cy="2635880"/>
          </a:xfrm>
          <a:prstGeom prst="rect">
            <a:avLst/>
          </a:prstGeom>
        </p:spPr>
      </p:pic>
      <p:pic>
        <p:nvPicPr>
          <p:cNvPr id="12" name="Picture 11" descr="nsf4.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41714" y="29463533"/>
            <a:ext cx="2123123" cy="2126191"/>
          </a:xfrm>
          <a:prstGeom prst="rect">
            <a:avLst/>
          </a:prstGeom>
        </p:spPr>
      </p:pic>
      <p:pic>
        <p:nvPicPr>
          <p:cNvPr id="13" name="Picture 12" descr="NMC-Comb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90210" y="29403256"/>
            <a:ext cx="4804599" cy="2186468"/>
          </a:xfrm>
          <a:prstGeom prst="rect">
            <a:avLst/>
          </a:prstGeom>
        </p:spPr>
      </p:pic>
      <p:pic>
        <p:nvPicPr>
          <p:cNvPr id="15" name="Picture 14" descr="img_alumni_alumniopportunities_DSUlogo.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072308" y="29489142"/>
            <a:ext cx="3310128" cy="1865376"/>
          </a:xfrm>
          <a:prstGeom prst="rect">
            <a:avLst/>
          </a:prstGeom>
        </p:spPr>
      </p:pic>
      <p:pic>
        <p:nvPicPr>
          <p:cNvPr id="42" name="Picture 41" descr="Ceph_Logo_Standard_RGB_120411_fa.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163301" y="987281"/>
            <a:ext cx="10389597" cy="2829687"/>
          </a:xfrm>
          <a:prstGeom prst="rect">
            <a:avLst/>
          </a:prstGeom>
        </p:spPr>
      </p:pic>
      <p:pic>
        <p:nvPicPr>
          <p:cNvPr id="3" name="Picture 2"/>
          <p:cNvPicPr>
            <a:picLocks noChangeAspect="1"/>
          </p:cNvPicPr>
          <p:nvPr/>
        </p:nvPicPr>
        <p:blipFill>
          <a:blip r:embed="rId11"/>
          <a:stretch>
            <a:fillRect/>
          </a:stretch>
        </p:blipFill>
        <p:spPr>
          <a:xfrm>
            <a:off x="27976853" y="29382765"/>
            <a:ext cx="2006168" cy="2258406"/>
          </a:xfrm>
          <a:prstGeom prst="rect">
            <a:avLst/>
          </a:prstGeom>
        </p:spPr>
      </p:pic>
      <p:pic>
        <p:nvPicPr>
          <p:cNvPr id="6" name="Picture 5"/>
          <p:cNvPicPr>
            <a:picLocks noChangeAspect="1"/>
          </p:cNvPicPr>
          <p:nvPr/>
        </p:nvPicPr>
        <p:blipFill>
          <a:blip r:embed="rId12"/>
          <a:stretch>
            <a:fillRect/>
          </a:stretch>
        </p:blipFill>
        <p:spPr>
          <a:xfrm>
            <a:off x="30621111" y="29489142"/>
            <a:ext cx="5898444" cy="1726668"/>
          </a:xfrm>
          <a:prstGeom prst="rect">
            <a:avLst/>
          </a:prstGeom>
        </p:spPr>
      </p:pic>
      <p:sp>
        <p:nvSpPr>
          <p:cNvPr id="59" name="Rectangle 58"/>
          <p:cNvSpPr/>
          <p:nvPr/>
        </p:nvSpPr>
        <p:spPr>
          <a:xfrm>
            <a:off x="28185798" y="23475575"/>
            <a:ext cx="11406879" cy="5057368"/>
          </a:xfrm>
          <a:prstGeom prst="rect">
            <a:avLst/>
          </a:prstGeom>
        </p:spPr>
        <p:txBody>
          <a:bodyPr wrap="square">
            <a:spAutoFit/>
          </a:bodyPr>
          <a:lstStyle/>
          <a:p>
            <a:pPr marL="571500" indent="-571500">
              <a:lnSpc>
                <a:spcPts val="6400"/>
              </a:lnSpc>
              <a:buFont typeface="Arial"/>
              <a:buChar char="•"/>
            </a:pPr>
            <a:r>
              <a:rPr lang="en-US" sz="4000" dirty="0" smtClean="0">
                <a:solidFill>
                  <a:schemeClr val="bg1"/>
                </a:solidFill>
                <a:latin typeface="Trebuchet MS"/>
                <a:cs typeface="Trebuchet MS"/>
              </a:rPr>
              <a:t>Determine bottleneck of performance testing</a:t>
            </a:r>
          </a:p>
          <a:p>
            <a:pPr marL="571500" indent="-571500">
              <a:lnSpc>
                <a:spcPts val="6400"/>
              </a:lnSpc>
              <a:buFont typeface="Arial"/>
              <a:buChar char="•"/>
            </a:pPr>
            <a:r>
              <a:rPr lang="en-US" sz="4000" dirty="0" smtClean="0">
                <a:solidFill>
                  <a:schemeClr val="bg1"/>
                </a:solidFill>
                <a:latin typeface="Trebuchet MS"/>
                <a:cs typeface="Trebuchet MS"/>
              </a:rPr>
              <a:t>Further investigate pool configurations</a:t>
            </a:r>
          </a:p>
          <a:p>
            <a:pPr marL="571500" indent="-571500">
              <a:lnSpc>
                <a:spcPts val="6400"/>
              </a:lnSpc>
              <a:buFont typeface="Arial"/>
              <a:buChar char="•"/>
            </a:pPr>
            <a:r>
              <a:rPr lang="en-US" sz="4000" dirty="0" smtClean="0">
                <a:solidFill>
                  <a:schemeClr val="bg1"/>
                </a:solidFill>
                <a:latin typeface="Trebuchet MS"/>
                <a:cs typeface="Trebuchet MS"/>
              </a:rPr>
              <a:t>Explore </a:t>
            </a:r>
            <a:r>
              <a:rPr lang="en-US" sz="4000" dirty="0" err="1" smtClean="0">
                <a:solidFill>
                  <a:schemeClr val="bg1"/>
                </a:solidFill>
                <a:latin typeface="Trebuchet MS"/>
                <a:cs typeface="Trebuchet MS"/>
              </a:rPr>
              <a:t>Ceph</a:t>
            </a:r>
            <a:r>
              <a:rPr lang="en-US" sz="4000" dirty="0" smtClean="0">
                <a:solidFill>
                  <a:schemeClr val="bg1"/>
                </a:solidFill>
                <a:latin typeface="Trebuchet MS"/>
                <a:cs typeface="Trebuchet MS"/>
              </a:rPr>
              <a:t> monitoring solutions</a:t>
            </a:r>
          </a:p>
          <a:p>
            <a:pPr marL="571500" indent="-571500">
              <a:lnSpc>
                <a:spcPts val="6400"/>
              </a:lnSpc>
              <a:buFont typeface="Arial"/>
              <a:buChar char="•"/>
            </a:pPr>
            <a:r>
              <a:rPr lang="en-US" sz="4000" dirty="0" smtClean="0">
                <a:solidFill>
                  <a:schemeClr val="bg1"/>
                </a:solidFill>
                <a:latin typeface="Trebuchet MS"/>
                <a:cs typeface="Trebuchet MS"/>
              </a:rPr>
              <a:t>Compare ZFS with BTRFS and XFS with EXT4</a:t>
            </a:r>
          </a:p>
          <a:p>
            <a:pPr marL="571500" indent="-571500">
              <a:lnSpc>
                <a:spcPts val="6400"/>
              </a:lnSpc>
              <a:buFont typeface="Arial"/>
              <a:buChar char="•"/>
            </a:pPr>
            <a:r>
              <a:rPr lang="en-US" sz="4000" dirty="0" smtClean="0">
                <a:solidFill>
                  <a:schemeClr val="bg1"/>
                </a:solidFill>
                <a:latin typeface="Trebuchet MS"/>
                <a:cs typeface="Trebuchet MS"/>
              </a:rPr>
              <a:t>Investigate the </a:t>
            </a:r>
            <a:r>
              <a:rPr lang="en-US" sz="4000" dirty="0">
                <a:solidFill>
                  <a:schemeClr val="bg1"/>
                </a:solidFill>
                <a:latin typeface="Trebuchet MS"/>
                <a:cs typeface="Trebuchet MS"/>
              </a:rPr>
              <a:t>performance and implementation of the </a:t>
            </a:r>
            <a:r>
              <a:rPr lang="en-US" sz="4000" dirty="0" err="1">
                <a:solidFill>
                  <a:schemeClr val="bg1"/>
                </a:solidFill>
                <a:latin typeface="Trebuchet MS"/>
                <a:cs typeface="Trebuchet MS"/>
              </a:rPr>
              <a:t>Ceph</a:t>
            </a:r>
            <a:r>
              <a:rPr lang="en-US" sz="4000" dirty="0">
                <a:solidFill>
                  <a:schemeClr val="bg1"/>
                </a:solidFill>
                <a:latin typeface="Trebuchet MS"/>
                <a:cs typeface="Trebuchet MS"/>
              </a:rPr>
              <a:t> block </a:t>
            </a:r>
            <a:r>
              <a:rPr lang="en-US" sz="4000" dirty="0" smtClean="0">
                <a:solidFill>
                  <a:schemeClr val="bg1"/>
                </a:solidFill>
                <a:latin typeface="Trebuchet MS"/>
                <a:cs typeface="Trebuchet MS"/>
              </a:rPr>
              <a:t>device</a:t>
            </a:r>
            <a:endParaRPr lang="en-US" sz="4000" dirty="0">
              <a:solidFill>
                <a:schemeClr val="bg1"/>
              </a:solidFill>
              <a:latin typeface="Trebuchet MS"/>
              <a:cs typeface="Trebuchet MS"/>
            </a:endParaRPr>
          </a:p>
        </p:txBody>
      </p:sp>
      <p:sp>
        <p:nvSpPr>
          <p:cNvPr id="45" name="TextBox 44"/>
          <p:cNvSpPr txBox="1"/>
          <p:nvPr/>
        </p:nvSpPr>
        <p:spPr>
          <a:xfrm>
            <a:off x="38648169" y="12635214"/>
            <a:ext cx="1151245" cy="400110"/>
          </a:xfrm>
          <a:prstGeom prst="rect">
            <a:avLst/>
          </a:prstGeom>
          <a:noFill/>
        </p:spPr>
        <p:txBody>
          <a:bodyPr wrap="square" rtlCol="0">
            <a:spAutoFit/>
          </a:bodyPr>
          <a:lstStyle/>
          <a:p>
            <a:r>
              <a:rPr lang="en-US" sz="2000" dirty="0" smtClean="0">
                <a:latin typeface="Trebuchet MS"/>
                <a:cs typeface="Trebuchet MS"/>
              </a:rPr>
              <a:t>Figure 4</a:t>
            </a:r>
            <a:endParaRPr lang="en-US" sz="2000" dirty="0">
              <a:latin typeface="Trebuchet MS"/>
              <a:cs typeface="Trebuchet MS"/>
            </a:endParaRPr>
          </a:p>
        </p:txBody>
      </p:sp>
      <p:sp>
        <p:nvSpPr>
          <p:cNvPr id="40" name="Rectangle 39"/>
          <p:cNvSpPr/>
          <p:nvPr/>
        </p:nvSpPr>
        <p:spPr>
          <a:xfrm>
            <a:off x="883271" y="987281"/>
            <a:ext cx="12801600" cy="2644919"/>
          </a:xfrm>
          <a:prstGeom prst="rect">
            <a:avLst/>
          </a:prstGeom>
          <a:solidFill>
            <a:srgbClr val="595959"/>
          </a:solidFill>
          <a:effectLst>
            <a:glow rad="50800">
              <a:schemeClr val="accent3">
                <a:alpha val="75000"/>
              </a:schemeClr>
            </a:glow>
            <a:outerShdw blurRad="40000" dist="20000" dir="5400000" rotWithShape="0">
              <a:srgbClr val="000000">
                <a:alpha val="38000"/>
              </a:srgbClr>
            </a:outerShdw>
            <a:softEdge rad="292100"/>
          </a:effectLst>
        </p:spPr>
        <p:style>
          <a:lnRef idx="3">
            <a:schemeClr val="lt1"/>
          </a:lnRef>
          <a:fillRef idx="1">
            <a:schemeClr val="accent1"/>
          </a:fillRef>
          <a:effectRef idx="1">
            <a:schemeClr val="accent1"/>
          </a:effectRef>
          <a:fontRef idx="minor">
            <a:schemeClr val="lt1"/>
          </a:fontRef>
        </p:style>
        <p:txBody>
          <a:bodyPr rtlCol="0" anchor="ctr"/>
          <a:lstStyle/>
          <a:p>
            <a:pPr algn="ctr"/>
            <a:endParaRPr lang="en-US"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endParaRPr>
          </a:p>
        </p:txBody>
      </p:sp>
      <p:sp>
        <p:nvSpPr>
          <p:cNvPr id="47" name="Rectangle 46"/>
          <p:cNvSpPr/>
          <p:nvPr/>
        </p:nvSpPr>
        <p:spPr>
          <a:xfrm>
            <a:off x="1534131" y="1654376"/>
            <a:ext cx="11406879" cy="1323439"/>
          </a:xfrm>
          <a:prstGeom prst="rect">
            <a:avLst/>
          </a:prstGeom>
        </p:spPr>
        <p:txBody>
          <a:bodyPr wrap="square">
            <a:spAutoFit/>
          </a:bodyPr>
          <a:lstStyle/>
          <a:p>
            <a:r>
              <a:rPr lang="en-US" sz="4000" b="1" dirty="0" smtClean="0">
                <a:solidFill>
                  <a:schemeClr val="bg1"/>
                </a:solidFill>
                <a:latin typeface="Trebuchet MS"/>
                <a:cs typeface="Trebuchet MS"/>
              </a:rPr>
              <a:t>Purpose</a:t>
            </a:r>
            <a:r>
              <a:rPr lang="en-US" sz="4000" dirty="0" smtClean="0">
                <a:solidFill>
                  <a:schemeClr val="bg1"/>
                </a:solidFill>
                <a:latin typeface="Trebuchet MS"/>
                <a:cs typeface="Trebuchet MS"/>
              </a:rPr>
              <a:t>: To test the performance and viability of </a:t>
            </a:r>
            <a:r>
              <a:rPr lang="en-US" sz="4000" dirty="0" err="1" smtClean="0">
                <a:solidFill>
                  <a:schemeClr val="bg1"/>
                </a:solidFill>
                <a:latin typeface="Trebuchet MS"/>
                <a:cs typeface="Trebuchet MS"/>
              </a:rPr>
              <a:t>Ceph</a:t>
            </a:r>
            <a:r>
              <a:rPr lang="en-US" sz="4000" dirty="0" smtClean="0">
                <a:solidFill>
                  <a:schemeClr val="bg1"/>
                </a:solidFill>
                <a:latin typeface="Trebuchet MS"/>
                <a:cs typeface="Trebuchet MS"/>
              </a:rPr>
              <a:t> as an object storage solution.</a:t>
            </a:r>
            <a:endParaRPr lang="en-US" sz="4000" b="1" dirty="0">
              <a:solidFill>
                <a:schemeClr val="bg1"/>
              </a:solidFill>
              <a:latin typeface="Trebuchet MS"/>
              <a:cs typeface="Trebuchet MS"/>
            </a:endParaRPr>
          </a:p>
        </p:txBody>
      </p:sp>
      <p:pic>
        <p:nvPicPr>
          <p:cNvPr id="2" name="Picture 1" descr="MultipleProxyWritePoster (3).png"/>
          <p:cNvPicPr>
            <a:picLocks/>
          </p:cNvPicPr>
          <p:nvPr/>
        </p:nvPicPr>
        <p:blipFill>
          <a:blip r:embed="rId13">
            <a:extLst>
              <a:ext uri="{28A0092B-C50C-407E-A947-70E740481C1C}">
                <a14:useLocalDpi xmlns:a14="http://schemas.microsoft.com/office/drawing/2010/main" val="0"/>
              </a:ext>
            </a:extLst>
          </a:blip>
          <a:stretch>
            <a:fillRect/>
          </a:stretch>
        </p:blipFill>
        <p:spPr>
          <a:xfrm>
            <a:off x="14225176" y="4238480"/>
            <a:ext cx="12600432" cy="7818120"/>
          </a:xfrm>
          <a:prstGeom prst="rect">
            <a:avLst/>
          </a:prstGeom>
        </p:spPr>
      </p:pic>
      <p:pic>
        <p:nvPicPr>
          <p:cNvPr id="5" name="Picture 4" descr="SingleProxyWritePoster (3).png"/>
          <p:cNvPicPr>
            <a:picLocks/>
          </p:cNvPicPr>
          <p:nvPr/>
        </p:nvPicPr>
        <p:blipFill>
          <a:blip r:embed="rId14">
            <a:extLst>
              <a:ext uri="{28A0092B-C50C-407E-A947-70E740481C1C}">
                <a14:useLocalDpi xmlns:a14="http://schemas.microsoft.com/office/drawing/2010/main" val="0"/>
              </a:ext>
            </a:extLst>
          </a:blip>
          <a:stretch>
            <a:fillRect/>
          </a:stretch>
        </p:blipFill>
        <p:spPr>
          <a:xfrm>
            <a:off x="14225176" y="12111314"/>
            <a:ext cx="12600432" cy="7818120"/>
          </a:xfrm>
          <a:prstGeom prst="rect">
            <a:avLst/>
          </a:prstGeom>
        </p:spPr>
      </p:pic>
      <p:pic>
        <p:nvPicPr>
          <p:cNvPr id="8" name="Picture 7" descr="SingleProxyReadSeqPoster (3).png"/>
          <p:cNvPicPr>
            <a:picLocks/>
          </p:cNvPicPr>
          <p:nvPr/>
        </p:nvPicPr>
        <p:blipFill>
          <a:blip r:embed="rId15">
            <a:extLst>
              <a:ext uri="{28A0092B-C50C-407E-A947-70E740481C1C}">
                <a14:useLocalDpi xmlns:a14="http://schemas.microsoft.com/office/drawing/2010/main" val="0"/>
              </a:ext>
            </a:extLst>
          </a:blip>
          <a:stretch>
            <a:fillRect/>
          </a:stretch>
        </p:blipFill>
        <p:spPr>
          <a:xfrm>
            <a:off x="14225176" y="20005634"/>
            <a:ext cx="12600432" cy="7818120"/>
          </a:xfrm>
          <a:prstGeom prst="rect">
            <a:avLst/>
          </a:prstGeom>
        </p:spPr>
      </p:pic>
      <p:sp>
        <p:nvSpPr>
          <p:cNvPr id="14" name="TextBox 13"/>
          <p:cNvSpPr txBox="1"/>
          <p:nvPr/>
        </p:nvSpPr>
        <p:spPr>
          <a:xfrm>
            <a:off x="39356292" y="0"/>
            <a:ext cx="1791708" cy="369332"/>
          </a:xfrm>
          <a:prstGeom prst="rect">
            <a:avLst/>
          </a:prstGeom>
          <a:noFill/>
        </p:spPr>
        <p:txBody>
          <a:bodyPr wrap="square" rtlCol="0">
            <a:spAutoFit/>
          </a:bodyPr>
          <a:lstStyle/>
          <a:p>
            <a:r>
              <a:rPr lang="en-US" sz="1800" dirty="0" smtClean="0"/>
              <a:t>LA-UR-15-25906</a:t>
            </a:r>
            <a:endParaRPr lang="en-US" sz="1800" dirty="0"/>
          </a:p>
        </p:txBody>
      </p:sp>
    </p:spTree>
    <p:extLst>
      <p:ext uri="{BB962C8B-B14F-4D97-AF65-F5344CB8AC3E}">
        <p14:creationId xmlns:p14="http://schemas.microsoft.com/office/powerpoint/2010/main" val="190572865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4147</TotalTime>
  <Words>389</Words>
  <Application>Microsoft Macintosh PowerPoint</Application>
  <PresentationFormat>Custom</PresentationFormat>
  <Paragraphs>22</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Gustavo</dc:creator>
  <cp:lastModifiedBy>Gustavo Rayos</cp:lastModifiedBy>
  <cp:revision>80</cp:revision>
  <dcterms:created xsi:type="dcterms:W3CDTF">2015-07-17T20:08:05Z</dcterms:created>
  <dcterms:modified xsi:type="dcterms:W3CDTF">2015-07-29T14:40:36Z</dcterms:modified>
</cp:coreProperties>
</file>

<file path=docProps/thumbnail.jpeg>
</file>